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0"/>
  </p:notesMasterIdLst>
  <p:sldIdLst>
    <p:sldId id="281" r:id="rId2"/>
    <p:sldId id="258" r:id="rId3"/>
    <p:sldId id="259" r:id="rId4"/>
    <p:sldId id="260" r:id="rId5"/>
    <p:sldId id="284" r:id="rId6"/>
    <p:sldId id="274" r:id="rId7"/>
    <p:sldId id="273" r:id="rId8"/>
    <p:sldId id="272" r:id="rId9"/>
    <p:sldId id="276" r:id="rId10"/>
    <p:sldId id="288" r:id="rId11"/>
    <p:sldId id="289" r:id="rId12"/>
    <p:sldId id="291" r:id="rId13"/>
    <p:sldId id="278" r:id="rId14"/>
    <p:sldId id="279" r:id="rId15"/>
    <p:sldId id="282" r:id="rId16"/>
    <p:sldId id="283" r:id="rId17"/>
    <p:sldId id="285" r:id="rId18"/>
    <p:sldId id="286" r:id="rId19"/>
    <p:sldId id="292" r:id="rId20"/>
    <p:sldId id="261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00BF606-6928-0243-ADA3-E86C614BB1C0}">
          <p14:sldIdLst>
            <p14:sldId id="281"/>
          </p14:sldIdLst>
        </p14:section>
        <p14:section name="Theory" id="{5F53DADF-01B3-CD4B-863F-90B2A9CCB50D}">
          <p14:sldIdLst>
            <p14:sldId id="258"/>
            <p14:sldId id="259"/>
            <p14:sldId id="260"/>
            <p14:sldId id="284"/>
          </p14:sldIdLst>
        </p14:section>
        <p14:section name="(Re)Design" id="{381683AC-743B-9A4C-8D13-B9E0AD51EC5D}">
          <p14:sldIdLst>
            <p14:sldId id="274"/>
            <p14:sldId id="273"/>
          </p14:sldIdLst>
        </p14:section>
        <p14:section name="Device" id="{66062005-1D0B-B145-BAEB-C4375DBEDDA6}">
          <p14:sldIdLst>
            <p14:sldId id="272"/>
          </p14:sldIdLst>
        </p14:section>
        <p14:section name="Data" id="{A64FA42D-3605-2C4A-BEF5-0AC48BF4891B}">
          <p14:sldIdLst>
            <p14:sldId id="276"/>
            <p14:sldId id="288"/>
            <p14:sldId id="289"/>
            <p14:sldId id="291"/>
          </p14:sldIdLst>
        </p14:section>
        <p14:section name="Conclusion" id="{2817CE2B-9E24-9640-8E73-6458F92259F4}">
          <p14:sldIdLst>
            <p14:sldId id="278"/>
            <p14:sldId id="279"/>
            <p14:sldId id="282"/>
          </p14:sldIdLst>
        </p14:section>
        <p14:section name="Extras" id="{6292ECF2-FB54-0C40-8713-EC0D07666B17}">
          <p14:sldIdLst>
            <p14:sldId id="283"/>
            <p14:sldId id="285"/>
            <p14:sldId id="286"/>
            <p14:sldId id="292"/>
          </p14:sldIdLst>
        </p14:section>
        <p14:section name="Components" id="{AAD7D9B2-3F76-B843-AFB8-B3F0B6F9D733}">
          <p14:sldIdLst>
            <p14:sldId id="261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158693-8BA1-E76D-04CD-23C58C3780FB}" name="Fox, Andrew P. (Assoc)" initials="FAP(" userId="Fox, Andrew P. (Assoc)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964"/>
    <a:srgbClr val="000000"/>
    <a:srgbClr val="FFEAC4"/>
    <a:srgbClr val="FEE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FFDBA-9E9C-DD4F-8DE5-BB9AB090C1AB}" v="973" dt="2025-07-25T16:32:37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0"/>
    <p:restoredTop sz="94723"/>
  </p:normalViewPr>
  <p:slideViewPr>
    <p:cSldViewPr snapToGrid="0">
      <p:cViewPr varScale="1">
        <p:scale>
          <a:sx n="125" d="100"/>
          <a:sy n="125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x, Andrew P. (Assoc)" userId="d138d6e9-be7d-43b1-bb1d-a246b94b0458" providerId="ADAL" clId="{1EBFFDBA-9E9C-DD4F-8DE5-BB9AB090C1AB}"/>
    <pc:docChg chg="custSel modSld">
      <pc:chgData name="Fox, Andrew P. (Assoc)" userId="d138d6e9-be7d-43b1-bb1d-a246b94b0458" providerId="ADAL" clId="{1EBFFDBA-9E9C-DD4F-8DE5-BB9AB090C1AB}" dt="2025-07-30T20:18:39.753" v="381" actId="20577"/>
      <pc:docMkLst>
        <pc:docMk/>
      </pc:docMkLst>
      <pc:sldChg chg="modNotesTx">
        <pc:chgData name="Fox, Andrew P. (Assoc)" userId="d138d6e9-be7d-43b1-bb1d-a246b94b0458" providerId="ADAL" clId="{1EBFFDBA-9E9C-DD4F-8DE5-BB9AB090C1AB}" dt="2025-07-30T20:14:01.537" v="239" actId="20577"/>
        <pc:sldMkLst>
          <pc:docMk/>
          <pc:sldMk cId="151083933" sldId="258"/>
        </pc:sldMkLst>
      </pc:sldChg>
      <pc:sldChg chg="modNotesTx">
        <pc:chgData name="Fox, Andrew P. (Assoc)" userId="d138d6e9-be7d-43b1-bb1d-a246b94b0458" providerId="ADAL" clId="{1EBFFDBA-9E9C-DD4F-8DE5-BB9AB090C1AB}" dt="2025-07-30T20:16:25.259" v="297" actId="20577"/>
        <pc:sldMkLst>
          <pc:docMk/>
          <pc:sldMk cId="3258221771" sldId="259"/>
        </pc:sldMkLst>
      </pc:sldChg>
      <pc:sldChg chg="modNotesTx">
        <pc:chgData name="Fox, Andrew P. (Assoc)" userId="d138d6e9-be7d-43b1-bb1d-a246b94b0458" providerId="ADAL" clId="{1EBFFDBA-9E9C-DD4F-8DE5-BB9AB090C1AB}" dt="2025-07-29T20:21:35.372" v="16" actId="20577"/>
        <pc:sldMkLst>
          <pc:docMk/>
          <pc:sldMk cId="1995017502" sldId="274"/>
        </pc:sldMkLst>
      </pc:sldChg>
      <pc:sldChg chg="modNotesTx">
        <pc:chgData name="Fox, Andrew P. (Assoc)" userId="d138d6e9-be7d-43b1-bb1d-a246b94b0458" providerId="ADAL" clId="{1EBFFDBA-9E9C-DD4F-8DE5-BB9AB090C1AB}" dt="2025-07-30T20:18:39.753" v="381" actId="20577"/>
        <pc:sldMkLst>
          <pc:docMk/>
          <pc:sldMk cId="1917762375" sldId="284"/>
        </pc:sldMkLst>
      </pc:sldChg>
      <pc:sldChg chg="modSp mod">
        <pc:chgData name="Fox, Andrew P. (Assoc)" userId="d138d6e9-be7d-43b1-bb1d-a246b94b0458" providerId="ADAL" clId="{1EBFFDBA-9E9C-DD4F-8DE5-BB9AB090C1AB}" dt="2025-07-29T20:18:41.562" v="7" actId="20577"/>
        <pc:sldMkLst>
          <pc:docMk/>
          <pc:sldMk cId="1977776820" sldId="291"/>
        </pc:sldMkLst>
        <pc:spChg chg="mod">
          <ac:chgData name="Fox, Andrew P. (Assoc)" userId="d138d6e9-be7d-43b1-bb1d-a246b94b0458" providerId="ADAL" clId="{1EBFFDBA-9E9C-DD4F-8DE5-BB9AB090C1AB}" dt="2025-07-29T20:18:41.562" v="7" actId="20577"/>
          <ac:spMkLst>
            <pc:docMk/>
            <pc:sldMk cId="1977776820" sldId="291"/>
            <ac:spMk id="3" creationId="{8317B130-BEC9-1B79-9A1E-92ECF1A1EEE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312"/>
      </c:pie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FY 2018 Enacted</c:v>
                </c:pt>
              </c:strCache>
            </c:strRef>
          </c:tx>
          <c:dPt>
            <c:idx val="0"/>
            <c:bubble3D val="0"/>
            <c:spPr>
              <a:solidFill>
                <a:srgbClr val="11335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75-5048-8D70-3F961C0C139E}"/>
              </c:ext>
            </c:extLst>
          </c:dPt>
          <c:dPt>
            <c:idx val="1"/>
            <c:bubble3D val="0"/>
            <c:spPr>
              <a:pattFill prst="pct75">
                <a:fgClr>
                  <a:srgbClr val="B2471E"/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75-5048-8D70-3F961C0C139E}"/>
              </c:ext>
            </c:extLst>
          </c:dPt>
          <c:dPt>
            <c:idx val="2"/>
            <c:bubble3D val="0"/>
            <c:spPr>
              <a:solidFill>
                <a:srgbClr val="B2471E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875-5048-8D70-3F961C0C139E}"/>
              </c:ext>
            </c:extLst>
          </c:dPt>
          <c:dPt>
            <c:idx val="3"/>
            <c:bubble3D val="0"/>
            <c:spPr>
              <a:solidFill>
                <a:srgbClr val="5D8B7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875-5048-8D70-3F961C0C139E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STRS 60%</c:v>
                </c:pt>
                <c:pt idx="1">
                  <c:v>ITS (Hollings MEP) 12%</c:v>
                </c:pt>
                <c:pt idx="2">
                  <c:v>ITS (Manufacturing USA) 1%</c:v>
                </c:pt>
                <c:pt idx="3">
                  <c:v>CRS 27%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788</c:v>
                </c:pt>
                <c:pt idx="1">
                  <c:v>150</c:v>
                </c:pt>
                <c:pt idx="2">
                  <c:v>16.5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875-5048-8D70-3F961C0C139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12"/>
      </c:pie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A8A0B-61A3-0047-ADBA-FCAE25FEA73E}" type="datetimeFigureOut">
              <a:rPr lang="en-US" smtClean="0"/>
              <a:t>7/29/25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E6B9F-E0EF-614C-9192-22E30E66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8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motivation of communication devices on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0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2B82A-347D-C085-F51E-A03244C1B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2C1ED-E91B-167E-D794-3DD2CB130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530D2-0C53-06F9-B203-7A36D5EEC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0FB3D-AB66-9DA2-AF0F-8FBCD6BCD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DFB2-9705-768B-48D7-7EA1DFB30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4C99C-F0A5-551E-B55A-370D0B16E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8F1F2-2D06-6E59-DB4D-25A638D80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07C6A-85AF-FB1C-4ED3-FC8F48221D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8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0474-DE56-AE83-75E3-17D12BDE2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4F970-A9E4-6EE8-D387-F6E53D0AE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7EAB4D-E60F-D9AF-A906-F24B2C4A9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228C2-6FE9-0144-C0AD-2063162489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2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4E997-E196-4EDD-F345-63E8CD73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86AA8E-691D-2CD3-F440-A6A206A536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DADDB-C527-834E-DBC6-2F1520F44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C9DE4-A138-00C2-8752-C1F7BC250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3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15C44-23DE-8671-B989-E6AB772C1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FB2C78-5628-2509-B874-8018DEB81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C2902A-B018-F763-9075-EA284AA98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46A20-6AAC-7ECB-D9C4-C1A613BFB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deficits of mechanical: can break, have to sweep all of the impedances (slow). also have to be so large </a:t>
            </a:r>
          </a:p>
          <a:p>
            <a:r>
              <a:rPr lang="en-US" dirty="0"/>
              <a:t>about half a decibel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52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adapted from a previous publication, get away from variable noise due to 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39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95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6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3F637-D488-E036-61B5-C6D64528E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21EDE-3DB5-6E16-C766-881B1234C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7823-B255-50FE-2087-7B20EE89F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2DCEC-AFA1-CD3A-111E-16CE3F24FF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50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C9FCE-F24F-8824-14E6-65E1C418B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DC047-D395-4694-BF27-D660F727B7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DF9B41-8C9E-32E7-4D1F-B011A2D9F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0919C-3F4B-EF97-D257-536B9A9C7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36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447DF-84FF-A16F-7FC3-900E83FA7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25B4B5-4E18-BD92-E54B-027878B49E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089D3-A937-5A21-6FDC-DC65A92D6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8BE06-375C-50D4-DED1-E4DDD57BB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E6B9F-E0EF-614C-9192-22E30E6690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8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2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7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11.png"/><Relationship Id="rId7" Type="http://schemas.openxmlformats.org/officeDocument/2006/relationships/image" Target="../media/image43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6.png"/><Relationship Id="rId7" Type="http://schemas.openxmlformats.org/officeDocument/2006/relationships/image" Target="../media/image5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BAFE4-3996-9B40-A849-0450F4C5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804DA-26DC-094D-81DE-93F10F39F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51A0C-9B64-634D-8A09-BE241A244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619D-369A-3C40-8401-DAA021E87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8995-CDE0-A646-B4C0-DF68570A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2D4CD-0567-AA4B-BE1B-B504FA737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86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342434-9005-9A48-8FA3-73C5FE8D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714CCD-6008-7C48-8213-7ACB9973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05098-453E-8EEC-F9BB-FD4C08E4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AF749-D490-72A3-FCCF-E0C974FE5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77BCB-03A8-6C9F-7805-39C59C74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4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3794" y="1088249"/>
            <a:ext cx="11044411" cy="3897872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38A29F-49C5-8E46-9DD1-3268CB9B3E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92819" y="5213932"/>
            <a:ext cx="9824225" cy="12638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798CF-BB3E-F01A-C36B-77F1412A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41FEE-28F9-C2D4-945E-756535EF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538C1-3BC5-C16F-8398-5DEA7FCE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06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9533BF-1B93-2A43-BA34-0F3A82D7F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C17D88D-1B35-A843-BA46-506AB4A8754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622502"/>
            <a:ext cx="10753493" cy="1456996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D91200-3642-8946-A772-E48D2472F9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93048A-A103-8740-9E4D-A13D62CF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CFA31AA8-C387-164B-869F-B0075C511E6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2542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17" name="Picture Placeholder 37">
            <a:extLst>
              <a:ext uri="{FF2B5EF4-FFF2-40B4-BE49-F238E27FC236}">
                <a16:creationId xmlns:a16="http://schemas.microsoft.com/office/drawing/2014/main" id="{9B1F4115-3B6A-C147-B3F0-135C7ECD40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54344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20" name="Picture Placeholder 37">
            <a:extLst>
              <a:ext uri="{FF2B5EF4-FFF2-40B4-BE49-F238E27FC236}">
                <a16:creationId xmlns:a16="http://schemas.microsoft.com/office/drawing/2014/main" id="{5E9C8FEA-E368-2E47-8707-A1899F1C96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309655" y="3603157"/>
            <a:ext cx="3889249" cy="249574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4820D8-3BDA-3DD8-0CAB-D819EB4DA513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61C72-F025-4092-1A48-A130184E8B6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FA6B1-E2B2-26EA-E0CD-1607167CC9E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30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>
          <p15:clr>
            <a:srgbClr val="FBAE40"/>
          </p15:clr>
        </p15:guide>
        <p15:guide id="3" pos="432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A35D9A-EEF1-DD46-987E-6CF87251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FACD73-4E5D-A345-B9F2-A050263D9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18609" y="1757943"/>
            <a:ext cx="5183188" cy="3684588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002060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32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28B23-895C-5C4C-B680-35A98899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3FAAB9C-4676-8C48-8CEF-A4CF6BE5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37">
            <a:extLst>
              <a:ext uri="{FF2B5EF4-FFF2-40B4-BE49-F238E27FC236}">
                <a16:creationId xmlns:a16="http://schemas.microsoft.com/office/drawing/2014/main" id="{F18C6717-9848-804B-B1E2-2105CEE0B1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27BA4-C99C-F095-2738-BD97CC9DFBF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1B848-B7D4-CF49-14C2-0C8607545A6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65C38-760D-417D-6529-9B5030E54D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8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63FB6F-295B-4145-AC04-27AECBF663FE}"/>
              </a:ext>
            </a:extLst>
          </p:cNvPr>
          <p:cNvSpPr/>
          <p:nvPr/>
        </p:nvSpPr>
        <p:spPr>
          <a:xfrm>
            <a:off x="10173653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30F6BE-9234-024F-833A-824C3D3A925D}"/>
              </a:ext>
            </a:extLst>
          </p:cNvPr>
          <p:cNvSpPr/>
          <p:nvPr/>
        </p:nvSpPr>
        <p:spPr>
          <a:xfrm>
            <a:off x="8586154" y="3561055"/>
            <a:ext cx="1399032" cy="2013995"/>
          </a:xfrm>
          <a:prstGeom prst="rect">
            <a:avLst/>
          </a:prstGeom>
          <a:solidFill>
            <a:srgbClr val="B94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41BF4F-6491-E24D-82FA-6C4C49768707}"/>
              </a:ext>
            </a:extLst>
          </p:cNvPr>
          <p:cNvSpPr/>
          <p:nvPr/>
        </p:nvSpPr>
        <p:spPr>
          <a:xfrm>
            <a:off x="6976872" y="3561054"/>
            <a:ext cx="1407759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0C1E6D-6FDE-8C4C-84A7-19639DF2BE58}"/>
              </a:ext>
            </a:extLst>
          </p:cNvPr>
          <p:cNvSpPr/>
          <p:nvPr/>
        </p:nvSpPr>
        <p:spPr>
          <a:xfrm>
            <a:off x="5416537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1D280-A245-594C-9C82-B79E20F196D0}"/>
              </a:ext>
            </a:extLst>
          </p:cNvPr>
          <p:cNvSpPr/>
          <p:nvPr/>
        </p:nvSpPr>
        <p:spPr>
          <a:xfrm>
            <a:off x="3836549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EA32C-2240-6F4B-914F-98F7B8238AF2}"/>
              </a:ext>
            </a:extLst>
          </p:cNvPr>
          <p:cNvSpPr/>
          <p:nvPr/>
        </p:nvSpPr>
        <p:spPr>
          <a:xfrm>
            <a:off x="651527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93E19-50A5-9548-8F8C-391BBBDBDB90}"/>
              </a:ext>
            </a:extLst>
          </p:cNvPr>
          <p:cNvSpPr/>
          <p:nvPr/>
        </p:nvSpPr>
        <p:spPr>
          <a:xfrm>
            <a:off x="2254237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D8E57-8E6A-9147-8403-FC7756A82595}"/>
              </a:ext>
            </a:extLst>
          </p:cNvPr>
          <p:cNvSpPr/>
          <p:nvPr/>
        </p:nvSpPr>
        <p:spPr>
          <a:xfrm>
            <a:off x="65152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DDE5E9-7903-9D43-B5F6-3F8CE301C9A3}"/>
              </a:ext>
            </a:extLst>
          </p:cNvPr>
          <p:cNvSpPr/>
          <p:nvPr/>
        </p:nvSpPr>
        <p:spPr>
          <a:xfrm>
            <a:off x="22490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5D5EB1-B45D-4743-A377-C9944576F172}"/>
              </a:ext>
            </a:extLst>
          </p:cNvPr>
          <p:cNvSpPr/>
          <p:nvPr/>
        </p:nvSpPr>
        <p:spPr>
          <a:xfrm>
            <a:off x="3836161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F42BFC-2C0F-7B4C-A926-E9D82CEC7CDF}"/>
              </a:ext>
            </a:extLst>
          </p:cNvPr>
          <p:cNvSpPr/>
          <p:nvPr/>
        </p:nvSpPr>
        <p:spPr>
          <a:xfrm>
            <a:off x="5403963" y="2162022"/>
            <a:ext cx="1413590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1E8556-4AB5-444E-83C6-EBC637F23838}"/>
              </a:ext>
            </a:extLst>
          </p:cNvPr>
          <p:cNvSpPr/>
          <p:nvPr/>
        </p:nvSpPr>
        <p:spPr>
          <a:xfrm>
            <a:off x="69855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EFCBEB-6BFB-264C-849B-1BCB554A8812}"/>
              </a:ext>
            </a:extLst>
          </p:cNvPr>
          <p:cNvSpPr/>
          <p:nvPr/>
        </p:nvSpPr>
        <p:spPr>
          <a:xfrm>
            <a:off x="8586837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9489B2-A7AF-1A48-A34B-C686CA59A72C}"/>
              </a:ext>
            </a:extLst>
          </p:cNvPr>
          <p:cNvSpPr/>
          <p:nvPr/>
        </p:nvSpPr>
        <p:spPr>
          <a:xfrm>
            <a:off x="10173899" y="2162022"/>
            <a:ext cx="1399032" cy="1399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13160A-7C33-214C-A659-A9486E4B61C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3175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619B90C-3B9F-5942-9F93-1B3C12E5D3F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61257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BEF394CA-5C7F-7747-88FB-CC36738A159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48319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26CAF10A-5FF5-A14E-ACBB-55A8215DC5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14361" y="2162022"/>
            <a:ext cx="1393718" cy="139903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Icon/photo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ED6402DC-B696-2240-8DA9-ADE6C47F16D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90912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0FDABA7F-8C47-4247-9381-D417117873D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98995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2783E5F4-3A3F-B941-889C-722AE8E5407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5546" y="2162022"/>
            <a:ext cx="1393718" cy="1399032"/>
          </a:xfrm>
        </p:spPr>
        <p:txBody>
          <a:bodyPr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Icon/photo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B02A2-B4A7-7246-A7D2-D24AEC2B26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5053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F09B16C-9619-E64D-89F0-2025BEB7F2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705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2F39FD2-65E4-A24B-8EEB-6F38BDAF8B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019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4058022-10D8-9D4C-8782-AD04941366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5777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EBD41ED7-6893-A44E-8684-F19253C5E9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83644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6ABB7D3-8923-3541-8C81-B2A625F395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955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2B815BA-D993-E647-A23D-45104F3503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78400" y="3999649"/>
            <a:ext cx="969962" cy="96043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07456F10-94CB-9840-86F1-1CBEA9052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0BE85-8CD4-D377-52EF-446E9E6B0AA9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251F8-C173-0B77-8B47-685E28F070D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95BA1-6E15-8FDD-1DA7-08C6A7791B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69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0A3B4F-B787-E348-81E5-AACFA52907BF}"/>
              </a:ext>
            </a:extLst>
          </p:cNvPr>
          <p:cNvSpPr/>
          <p:nvPr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EE32B-AE50-8946-9122-6D66A5E8A40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51" y="3987290"/>
            <a:ext cx="2420293" cy="28707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Photo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A68EDA-B380-A44A-B798-696050BAA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0840" y="1561453"/>
            <a:ext cx="8793480" cy="1959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B502A4-0F10-C046-A09B-5907847AD2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10840" y="4377805"/>
            <a:ext cx="8793480" cy="19592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FB21A36-8344-2E4A-BB13-8B1D1EA74D5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251" y="1097786"/>
            <a:ext cx="2420293" cy="28707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Photo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87E68-6C42-1DEE-129E-3BAC3DB7A9E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0BF51-C37D-A740-0C31-B11941BB70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DDAB2-36DB-09CB-B16A-D3466E783C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39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FE6C72-DEEC-FC45-8EAB-DDC32F5F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45BA4-7F84-2B43-9F1E-687730EE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4669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770B63-95F5-6D47-AF76-01BD68431C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04CF099-8249-D241-A59F-D5406D5EC2B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311845"/>
            <a:ext cx="6884476" cy="554615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7A87BBD-D833-9640-B345-369071EC245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884476" y="1311845"/>
            <a:ext cx="5307523" cy="362753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64BF3-1BC5-854B-A716-FEAD932949A3}"/>
              </a:ext>
            </a:extLst>
          </p:cNvPr>
          <p:cNvSpPr/>
          <p:nvPr/>
        </p:nvSpPr>
        <p:spPr>
          <a:xfrm>
            <a:off x="6875332" y="4948518"/>
            <a:ext cx="5316667" cy="1909482"/>
          </a:xfrm>
          <a:prstGeom prst="rect">
            <a:avLst/>
          </a:prstGeom>
          <a:solidFill>
            <a:srgbClr val="5D8B7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6B19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C07767-73F1-E248-8946-69FB2221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2175" y="5267325"/>
            <a:ext cx="4645025" cy="12980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98A1B-D83A-6E90-3D4D-0942931E591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70FE9-37DC-406A-60C6-A68D07C1D9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41F88-536A-5615-842F-0A071FE8BC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09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789C67D-F551-D24A-8D9C-6ABA80EC5EF8}"/>
              </a:ext>
            </a:extLst>
          </p:cNvPr>
          <p:cNvSpPr/>
          <p:nvPr/>
        </p:nvSpPr>
        <p:spPr>
          <a:xfrm>
            <a:off x="1062317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CD0D8-53A1-E24B-99EE-5AA04A5C89CE}"/>
              </a:ext>
            </a:extLst>
          </p:cNvPr>
          <p:cNvSpPr/>
          <p:nvPr/>
        </p:nvSpPr>
        <p:spPr>
          <a:xfrm>
            <a:off x="4587688" y="4357661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5E3B7-9503-9641-A7A8-60F96166A487}"/>
              </a:ext>
            </a:extLst>
          </p:cNvPr>
          <p:cNvSpPr/>
          <p:nvPr/>
        </p:nvSpPr>
        <p:spPr>
          <a:xfrm>
            <a:off x="8113059" y="4357661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EFEDA-983B-6547-95FE-6F3E5EBBC482}"/>
              </a:ext>
            </a:extLst>
          </p:cNvPr>
          <p:cNvSpPr/>
          <p:nvPr/>
        </p:nvSpPr>
        <p:spPr>
          <a:xfrm>
            <a:off x="4578723" y="2297447"/>
            <a:ext cx="3007659" cy="1516649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368F0-D6DE-7A4E-9005-EFE41B503ABE}"/>
              </a:ext>
            </a:extLst>
          </p:cNvPr>
          <p:cNvSpPr/>
          <p:nvPr/>
        </p:nvSpPr>
        <p:spPr>
          <a:xfrm>
            <a:off x="8104094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1AB95-9234-5048-BF22-6A90E0A46C17}"/>
              </a:ext>
            </a:extLst>
          </p:cNvPr>
          <p:cNvSpPr/>
          <p:nvPr/>
        </p:nvSpPr>
        <p:spPr>
          <a:xfrm>
            <a:off x="1053352" y="2297447"/>
            <a:ext cx="3007659" cy="1516649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3FCD2-F7B3-0046-9438-D570A76E26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1ED8E38-902A-914B-B497-3A0CE55E3E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5342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FA7EFB9-A3D8-8D47-916A-DAC4CC3760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56186" y="2632702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7F7537F-C63B-EA49-9EDE-5FA37DD19F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9971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80406A7-272D-504B-A7C8-AA61CE671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5342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4869C6-9304-A448-A48C-0A9D2D89A6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6186" y="46985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Topic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96D24-EE83-AB74-D42D-541CC705C6F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9CAB5-57B7-0613-9D4C-A0BAAD717E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C58C3-630E-FF93-B1AB-2B798F547B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85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0C5EBA-FDE5-C744-8C25-171C6E49ED05}"/>
              </a:ext>
            </a:extLst>
          </p:cNvPr>
          <p:cNvSpPr/>
          <p:nvPr/>
        </p:nvSpPr>
        <p:spPr>
          <a:xfrm>
            <a:off x="270017" y="1367572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3F55F8-F17A-FC46-941E-74A68AF677D2}"/>
              </a:ext>
            </a:extLst>
          </p:cNvPr>
          <p:cNvSpPr/>
          <p:nvPr/>
        </p:nvSpPr>
        <p:spPr>
          <a:xfrm>
            <a:off x="3076999" y="1367573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D92DE6-5EC6-4D49-A3C5-29C00605CB95}"/>
              </a:ext>
            </a:extLst>
          </p:cNvPr>
          <p:cNvSpPr/>
          <p:nvPr/>
        </p:nvSpPr>
        <p:spPr>
          <a:xfrm>
            <a:off x="256570" y="4039015"/>
            <a:ext cx="2713172" cy="2589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47E62-84AE-884D-8677-1D5875DE6DED}"/>
              </a:ext>
            </a:extLst>
          </p:cNvPr>
          <p:cNvSpPr/>
          <p:nvPr/>
        </p:nvSpPr>
        <p:spPr>
          <a:xfrm>
            <a:off x="3076999" y="4039015"/>
            <a:ext cx="2713172" cy="2589112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4DCE74C-5520-A544-A078-9D485FE536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2488" y="1367571"/>
            <a:ext cx="6025050" cy="5260241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4AE0-38AE-5842-A062-C165BD86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73532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FCF57B2-1F6F-564B-AE90-0606F45C4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5547" y="1973532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FA9EEA3-2CAF-7046-AF37-6009977247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4582918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834188-F4F4-DA4C-8407-BA4BAA7EE0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5547" y="4582918"/>
            <a:ext cx="2012795" cy="158370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FE5BEE6-BE51-BD31-48BF-2049B59CE90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91F43D1-B0FF-8587-0ECA-BA4BF1F52C1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8E9616D-2F87-3068-171B-CEDB3085076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5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/>
        </p:nvSpPr>
        <p:spPr>
          <a:xfrm>
            <a:off x="369841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533C124-7598-6F4B-BCB0-626B6DB9EA8D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1F6868-B405-CA44-B412-5D6C4F518A0C}" type="datetimeFigureOut">
              <a:rPr lang="en-US" smtClean="0"/>
              <a:pPr/>
              <a:t>7/29/25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0E789C-4D79-6649-8389-129C018B25F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40500-007F-2C4C-9583-7C56C95CB2D0}"/>
              </a:ext>
            </a:extLst>
          </p:cNvPr>
          <p:cNvSpPr/>
          <p:nvPr/>
        </p:nvSpPr>
        <p:spPr>
          <a:xfrm>
            <a:off x="369841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39387-C38C-4A48-919B-2E0B84969B6A}"/>
              </a:ext>
            </a:extLst>
          </p:cNvPr>
          <p:cNvSpPr/>
          <p:nvPr/>
        </p:nvSpPr>
        <p:spPr>
          <a:xfrm>
            <a:off x="4284504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/>
        </p:nvSpPr>
        <p:spPr>
          <a:xfrm>
            <a:off x="4284504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34F073-3FAB-F44A-A9FC-2DD482EB2FB2}"/>
              </a:ext>
            </a:extLst>
          </p:cNvPr>
          <p:cNvSpPr/>
          <p:nvPr/>
        </p:nvSpPr>
        <p:spPr>
          <a:xfrm>
            <a:off x="369841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F16E65-9843-6A40-99CA-BFFEB583C63D}"/>
              </a:ext>
            </a:extLst>
          </p:cNvPr>
          <p:cNvSpPr/>
          <p:nvPr/>
        </p:nvSpPr>
        <p:spPr>
          <a:xfrm>
            <a:off x="4284504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BC26D5-E557-9941-B421-8058460DC3F1}"/>
              </a:ext>
            </a:extLst>
          </p:cNvPr>
          <p:cNvSpPr/>
          <p:nvPr/>
        </p:nvSpPr>
        <p:spPr>
          <a:xfrm>
            <a:off x="8199167" y="1325563"/>
            <a:ext cx="3646921" cy="1045406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/>
        </p:nvSpPr>
        <p:spPr>
          <a:xfrm>
            <a:off x="8199167" y="2517613"/>
            <a:ext cx="3646921" cy="2891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AE21E-790E-6F43-9472-E4246AFE3896}"/>
              </a:ext>
            </a:extLst>
          </p:cNvPr>
          <p:cNvSpPr/>
          <p:nvPr/>
        </p:nvSpPr>
        <p:spPr>
          <a:xfrm>
            <a:off x="8199167" y="5555300"/>
            <a:ext cx="3646921" cy="1040572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/>
        </p:nvCxnSpPr>
        <p:spPr>
          <a:xfrm>
            <a:off x="976628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/>
        </p:nvCxnSpPr>
        <p:spPr>
          <a:xfrm>
            <a:off x="4912523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/>
        </p:nvCxnSpPr>
        <p:spPr>
          <a:xfrm>
            <a:off x="8808662" y="3188854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3CEE1F8-3251-0440-8096-36359A5D876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6156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A76E73E8-64F1-594C-B190-E221870265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746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931385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0" name="Text Placeholder 32">
            <a:extLst>
              <a:ext uri="{FF2B5EF4-FFF2-40B4-BE49-F238E27FC236}">
                <a16:creationId xmlns:a16="http://schemas.microsoft.com/office/drawing/2014/main" id="{FBDB12C9-B50E-1848-A59A-138150A1E8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6975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3300413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2665413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57" name="Picture Placeholder 37">
            <a:extLst>
              <a:ext uri="{FF2B5EF4-FFF2-40B4-BE49-F238E27FC236}">
                <a16:creationId xmlns:a16="http://schemas.microsoft.com/office/drawing/2014/main" id="{DE52AE46-0B43-6F44-A580-F5BA1C3002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834312" y="1514667"/>
            <a:ext cx="2372519" cy="81240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149A87B-DFEA-8B43-9E0B-AF439809308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9902" y="5865811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5C539-664D-8B7B-96D5-E4EEF087371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050F1-82BE-88F9-16EA-55711D03CD6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1C366-90C5-3E07-720E-CE83A99A348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59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087707-6360-8941-90A4-F513F102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32" y="0"/>
            <a:ext cx="12228755" cy="5753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06198-1EEA-C342-A1A2-40617829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39" y="125292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F299C8-3CCB-9F48-A452-224FD24BD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93A121-89FF-D74D-B673-3DF25B57E1AE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14597E8-7DF6-74A3-B8D4-304D4CA33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00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5957D3-3144-8D48-A92E-C76664629CF9}"/>
              </a:ext>
            </a:extLst>
          </p:cNvPr>
          <p:cNvSpPr/>
          <p:nvPr/>
        </p:nvSpPr>
        <p:spPr>
          <a:xfrm>
            <a:off x="369841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741C95C-42C9-F842-87D4-4B2BC8DA03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32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1B6231-8F23-CC44-B283-DD8E45233D78}"/>
              </a:ext>
            </a:extLst>
          </p:cNvPr>
          <p:cNvSpPr/>
          <p:nvPr/>
        </p:nvSpPr>
        <p:spPr>
          <a:xfrm>
            <a:off x="4284504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1AD63F-90C7-3C4E-ABB3-8B524AF71F83}"/>
              </a:ext>
            </a:extLst>
          </p:cNvPr>
          <p:cNvSpPr/>
          <p:nvPr/>
        </p:nvSpPr>
        <p:spPr>
          <a:xfrm>
            <a:off x="8199167" y="3428999"/>
            <a:ext cx="3646921" cy="31668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8F0FB9-C724-214B-8044-872D96427B79}"/>
              </a:ext>
            </a:extLst>
          </p:cNvPr>
          <p:cNvCxnSpPr>
            <a:cxnSpLocks/>
          </p:cNvCxnSpPr>
          <p:nvPr/>
        </p:nvCxnSpPr>
        <p:spPr>
          <a:xfrm>
            <a:off x="976628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A40C7-300F-D740-8383-0D75BFFF1FE6}"/>
              </a:ext>
            </a:extLst>
          </p:cNvPr>
          <p:cNvCxnSpPr>
            <a:cxnSpLocks/>
          </p:cNvCxnSpPr>
          <p:nvPr/>
        </p:nvCxnSpPr>
        <p:spPr>
          <a:xfrm>
            <a:off x="4912523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366614-A93D-9D46-B70C-956EE518DC3B}"/>
              </a:ext>
            </a:extLst>
          </p:cNvPr>
          <p:cNvCxnSpPr>
            <a:cxnSpLocks/>
          </p:cNvCxnSpPr>
          <p:nvPr/>
        </p:nvCxnSpPr>
        <p:spPr>
          <a:xfrm>
            <a:off x="8808662" y="4513838"/>
            <a:ext cx="2428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7720B87-E4A5-A640-A4FE-D34285F4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7863C5-E08E-1149-9A18-BABAC8F0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4AA58-73EE-4948-AD09-E75021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8757D5C-F741-9D4C-A776-60B56D9676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1746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0B387609-B795-D844-B647-0F5BA79E9C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20761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DD5E362E-24E5-7D40-96A7-FA2DEC3198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6975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49" name="Picture Placeholder 37">
            <a:extLst>
              <a:ext uri="{FF2B5EF4-FFF2-40B4-BE49-F238E27FC236}">
                <a16:creationId xmlns:a16="http://schemas.microsoft.com/office/drawing/2014/main" id="{661F928C-9292-554A-911D-2CF5F07ED9F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84504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141CCAE-F80A-FD41-9DB6-A01254D132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23688" y="4625397"/>
            <a:ext cx="3193766" cy="19177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ultricies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6DE6C436-9B4A-504A-BF61-BB90F44028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79902" y="3990397"/>
            <a:ext cx="3081338" cy="423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Picture Placeholder 37">
            <a:extLst>
              <a:ext uri="{FF2B5EF4-FFF2-40B4-BE49-F238E27FC236}">
                <a16:creationId xmlns:a16="http://schemas.microsoft.com/office/drawing/2014/main" id="{97844E18-3BE6-C74E-BB09-B81CC159F77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96747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32" name="Picture Placeholder 37">
            <a:extLst>
              <a:ext uri="{FF2B5EF4-FFF2-40B4-BE49-F238E27FC236}">
                <a16:creationId xmlns:a16="http://schemas.microsoft.com/office/drawing/2014/main" id="{EEDCD707-9F20-FF45-B883-BF8A321D67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60686" y="1331132"/>
            <a:ext cx="3646921" cy="19918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4CB609-6427-6BBD-532B-E983476BC949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619E3-B8FF-59F1-A570-744523901FA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791EC-13DE-CF2F-64F7-3A55EDC6523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24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E6EEC3-429B-8A44-983D-A0B899649699}"/>
              </a:ext>
            </a:extLst>
          </p:cNvPr>
          <p:cNvSpPr/>
          <p:nvPr/>
        </p:nvSpPr>
        <p:spPr>
          <a:xfrm>
            <a:off x="824753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90314-C2CB-2543-8A25-EF005E1193E7}"/>
              </a:ext>
            </a:extLst>
          </p:cNvPr>
          <p:cNvSpPr/>
          <p:nvPr/>
        </p:nvSpPr>
        <p:spPr>
          <a:xfrm>
            <a:off x="824753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F2A552-9800-2843-9545-B643B2DB4F85}"/>
              </a:ext>
            </a:extLst>
          </p:cNvPr>
          <p:cNvSpPr/>
          <p:nvPr/>
        </p:nvSpPr>
        <p:spPr>
          <a:xfrm>
            <a:off x="6470159" y="4006449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D2024D-0140-DA45-97C2-9DDF9E1590DD}"/>
              </a:ext>
            </a:extLst>
          </p:cNvPr>
          <p:cNvSpPr/>
          <p:nvPr/>
        </p:nvSpPr>
        <p:spPr>
          <a:xfrm>
            <a:off x="6470159" y="1537991"/>
            <a:ext cx="4870194" cy="5700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2E909-D766-154D-BEF2-807FD212D4CF}"/>
              </a:ext>
            </a:extLst>
          </p:cNvPr>
          <p:cNvSpPr/>
          <p:nvPr/>
        </p:nvSpPr>
        <p:spPr>
          <a:xfrm>
            <a:off x="824754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5D3F60-129E-9142-8BD9-F4C41E6DFAAD}"/>
              </a:ext>
            </a:extLst>
          </p:cNvPr>
          <p:cNvSpPr/>
          <p:nvPr/>
        </p:nvSpPr>
        <p:spPr>
          <a:xfrm>
            <a:off x="824754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7F28F-25A6-D147-A0FA-7657391E0C3A}"/>
              </a:ext>
            </a:extLst>
          </p:cNvPr>
          <p:cNvSpPr/>
          <p:nvPr/>
        </p:nvSpPr>
        <p:spPr>
          <a:xfrm>
            <a:off x="6470160" y="4006449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DB7B92-72E2-B44D-9709-6CD2329A9F44}"/>
              </a:ext>
            </a:extLst>
          </p:cNvPr>
          <p:cNvSpPr/>
          <p:nvPr/>
        </p:nvSpPr>
        <p:spPr>
          <a:xfrm>
            <a:off x="6470160" y="1537991"/>
            <a:ext cx="624698" cy="57009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150E7-6EE6-0A44-B69D-512C0471E36C}"/>
              </a:ext>
            </a:extLst>
          </p:cNvPr>
          <p:cNvSpPr txBox="1"/>
          <p:nvPr/>
        </p:nvSpPr>
        <p:spPr>
          <a:xfrm>
            <a:off x="951202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898912-181E-454B-9939-32C6A2A454D3}"/>
              </a:ext>
            </a:extLst>
          </p:cNvPr>
          <p:cNvSpPr txBox="1"/>
          <p:nvPr/>
        </p:nvSpPr>
        <p:spPr>
          <a:xfrm>
            <a:off x="6612414" y="1578331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2</a:t>
            </a:r>
            <a:endParaRPr lang="en-US" sz="2300" b="1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E4FA57-D13E-3747-91A6-72CF997A240F}"/>
              </a:ext>
            </a:extLst>
          </p:cNvPr>
          <p:cNvSpPr txBox="1"/>
          <p:nvPr/>
        </p:nvSpPr>
        <p:spPr>
          <a:xfrm>
            <a:off x="951202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BA8B7-F13E-A84B-AF80-E02975C1DF04}"/>
              </a:ext>
            </a:extLst>
          </p:cNvPr>
          <p:cNvSpPr txBox="1"/>
          <p:nvPr/>
        </p:nvSpPr>
        <p:spPr>
          <a:xfrm>
            <a:off x="6612414" y="4053326"/>
            <a:ext cx="52278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CCC8AC-7D89-C045-8EB3-EB1E2B4C8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E573C-E38E-964F-A717-EFB3D4B958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1D0381-93D9-9B44-9ADE-F6B4945F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351FF0D-5F37-1B47-9DFF-412BA1B3FD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235660"/>
            <a:ext cx="4856163" cy="1506464"/>
          </a:xfrm>
        </p:spPr>
        <p:txBody>
          <a:bodyPr vert="horz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8B5C75C-2DB5-874D-9398-78CB58F60F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900" y="1641491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0F93B5AA-1E6A-A444-8909-390CABF769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760" y="2235660"/>
            <a:ext cx="4856163" cy="15064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42BC73F6-4B0F-1F48-B94F-464C263AD3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9460" y="1641491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4FB15A2-BAF7-954C-B4E3-810AA952D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14958"/>
            <a:ext cx="4856163" cy="15510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844C94BE-9D37-5041-8D54-2852848E13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75900" y="4120789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ADF7230-F2ED-A343-9E70-2EA6DA1B18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61760" y="4714958"/>
            <a:ext cx="4856163" cy="15510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B7561818-C1AE-7E43-B51D-3A1DFEA05D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99460" y="4120789"/>
            <a:ext cx="4118463" cy="34654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448B1F-8D14-0E4A-A4D0-3CDCE890E9F9}"/>
              </a:ext>
            </a:extLst>
          </p:cNvPr>
          <p:cNvSpPr txBox="1"/>
          <p:nvPr/>
        </p:nvSpPr>
        <p:spPr>
          <a:xfrm>
            <a:off x="334537" y="-557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2ABBC-D9DA-5320-CDE4-3C5F0E833F7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BD23E-CE1D-F771-6B98-5FA1AEE8A8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7F170-FA56-89C8-597F-0F18C88CD3B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17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83EC4B84-A98F-0F44-B6DE-12EBBF62B4AB}"/>
              </a:ext>
            </a:extLst>
          </p:cNvPr>
          <p:cNvSpPr/>
          <p:nvPr/>
        </p:nvSpPr>
        <p:spPr>
          <a:xfrm>
            <a:off x="5767136" y="3560068"/>
            <a:ext cx="1020264" cy="1020264"/>
          </a:xfrm>
          <a:prstGeom prst="ellipse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0C6F94-E210-4C49-B3C7-4700816740EA}"/>
              </a:ext>
            </a:extLst>
          </p:cNvPr>
          <p:cNvSpPr/>
          <p:nvPr/>
        </p:nvSpPr>
        <p:spPr>
          <a:xfrm>
            <a:off x="5767136" y="5041877"/>
            <a:ext cx="1020264" cy="1020264"/>
          </a:xfrm>
          <a:prstGeom prst="ellipse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95090-8F67-B845-B18F-11F4AEAEB572}"/>
              </a:ext>
            </a:extLst>
          </p:cNvPr>
          <p:cNvCxnSpPr/>
          <p:nvPr/>
        </p:nvCxnSpPr>
        <p:spPr>
          <a:xfrm>
            <a:off x="5741894" y="4801334"/>
            <a:ext cx="5611906" cy="0"/>
          </a:xfrm>
          <a:prstGeom prst="line">
            <a:avLst/>
          </a:prstGeom>
          <a:ln>
            <a:solidFill>
              <a:srgbClr val="2027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8AF190-518E-CC44-8D9D-2EC7C01B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3A9FA-E6B3-DE40-BDFB-918D40F209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9F768-B26D-6E46-B98E-667D6AF4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AB05E60-EBBC-2F44-BA0E-BE0C1657DF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3796" y="1344765"/>
            <a:ext cx="4691542" cy="4914863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9811A0-BF24-EE44-818F-427AF0FFA8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32625" y="3634662"/>
            <a:ext cx="4782864" cy="10195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79B51C1-5A11-704A-9126-A7BCD43D65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32625" y="5069058"/>
            <a:ext cx="4782864" cy="10195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FBF497-66E0-6B46-A04D-F4606FEB8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1987" y="1546225"/>
            <a:ext cx="6073501" cy="1762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EB41A-10E9-AF5F-970B-72A4876D3B1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81706-CB80-6985-7CBB-E60270C61D1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D80D0-D8B5-8996-8A56-38058CE149B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85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4BFA3B63-745D-FD46-B23D-AE41ECEB8C6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1093699"/>
            <a:ext cx="6337300" cy="575914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Picture/icon/text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44FA1-D70D-FF4B-B79E-E7CCBFAB3202}"/>
              </a:ext>
            </a:extLst>
          </p:cNvPr>
          <p:cNvSpPr/>
          <p:nvPr/>
        </p:nvSpPr>
        <p:spPr>
          <a:xfrm>
            <a:off x="6337300" y="1059718"/>
            <a:ext cx="5854700" cy="5793129"/>
          </a:xfrm>
          <a:prstGeom prst="rect">
            <a:avLst/>
          </a:prstGeom>
          <a:solidFill>
            <a:srgbClr val="1532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DDC68-D8F5-AF4B-89AB-B2965048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48BBA-2F0F-4242-8BB9-3C9A726164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3463DA-2488-474E-A818-B889BD3A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1B680D7-67E6-E348-95D1-A86A30675A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0670" y="1672640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ECCD6F6-3E81-154F-90A5-626A7FB97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0670" y="3237189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D3109A5-92FC-5344-B194-90F8584B0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0670" y="4791801"/>
            <a:ext cx="4538663" cy="1236250"/>
          </a:xfrm>
        </p:spPr>
        <p:txBody>
          <a:bodyPr wrap="square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ED8AF2-A6B5-BA4B-97C1-D5E22582614E}"/>
              </a:ext>
            </a:extLst>
          </p:cNvPr>
          <p:cNvSpPr/>
          <p:nvPr/>
        </p:nvSpPr>
        <p:spPr>
          <a:xfrm>
            <a:off x="5810537" y="1685983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928F1E-3ECE-204F-8EFA-E9873587C0A6}"/>
              </a:ext>
            </a:extLst>
          </p:cNvPr>
          <p:cNvSpPr/>
          <p:nvPr/>
        </p:nvSpPr>
        <p:spPr>
          <a:xfrm>
            <a:off x="5810537" y="325818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2F1E90-BBE6-8344-BD69-6B6EC5623D8B}"/>
              </a:ext>
            </a:extLst>
          </p:cNvPr>
          <p:cNvSpPr/>
          <p:nvPr/>
        </p:nvSpPr>
        <p:spPr>
          <a:xfrm>
            <a:off x="5810537" y="4831198"/>
            <a:ext cx="1215251" cy="1215251"/>
          </a:xfrm>
          <a:prstGeom prst="ellipse">
            <a:avLst/>
          </a:prstGeom>
          <a:solidFill>
            <a:srgbClr val="153259"/>
          </a:solidFill>
          <a:ln w="76200">
            <a:solidFill>
              <a:srgbClr val="5D9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A0F17-FF1B-1E20-795C-7401F0CF5061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0A46E3-6513-E4E4-4A71-04733F46799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AD252-9585-4D5A-90EF-A66AA6B508A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10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395D86F-0D51-C543-A9F3-1822D886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325D5F-6A34-A546-AFAF-5C93905736DD}"/>
              </a:ext>
            </a:extLst>
          </p:cNvPr>
          <p:cNvSpPr/>
          <p:nvPr/>
        </p:nvSpPr>
        <p:spPr>
          <a:xfrm>
            <a:off x="1062317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8DE59-E2FF-0B40-B602-1C3A76CC5EC1}"/>
              </a:ext>
            </a:extLst>
          </p:cNvPr>
          <p:cNvSpPr/>
          <p:nvPr/>
        </p:nvSpPr>
        <p:spPr>
          <a:xfrm>
            <a:off x="2751970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2C1E64-3D20-2E4C-876E-4063674422F9}"/>
              </a:ext>
            </a:extLst>
          </p:cNvPr>
          <p:cNvSpPr/>
          <p:nvPr/>
        </p:nvSpPr>
        <p:spPr>
          <a:xfrm>
            <a:off x="6277341" y="4583392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8FA1-D623-2B46-B9E3-FF112353B1ED}"/>
              </a:ext>
            </a:extLst>
          </p:cNvPr>
          <p:cNvSpPr/>
          <p:nvPr/>
        </p:nvSpPr>
        <p:spPr>
          <a:xfrm>
            <a:off x="4587688" y="2810435"/>
            <a:ext cx="3007659" cy="1290918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088D1-2231-C046-ABD2-14C5F2A323D9}"/>
              </a:ext>
            </a:extLst>
          </p:cNvPr>
          <p:cNvSpPr/>
          <p:nvPr/>
        </p:nvSpPr>
        <p:spPr>
          <a:xfrm>
            <a:off x="8104094" y="2810435"/>
            <a:ext cx="3007659" cy="1290918"/>
          </a:xfrm>
          <a:prstGeom prst="rect">
            <a:avLst/>
          </a:prstGeom>
          <a:solidFill>
            <a:srgbClr val="193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A612F-57AB-F642-95E1-3CB7D7F6D7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C41CA43-4C3A-D348-BCD9-F09494DD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17151F1-D7E5-AF48-B4CD-433E76184C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9971" y="3032825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9CB3F9-A570-A941-93FE-A8B5DA4961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4682" y="3032825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0DD4577-90CA-0144-8FB0-CB529F9A97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9082" y="3032825"/>
            <a:ext cx="2292350" cy="84613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D0103B-A93B-E543-964C-79D5B20E15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09624" y="48164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1BB9A9-0045-C345-A842-1E3AAFF1D3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34995" y="4816469"/>
            <a:ext cx="2292350" cy="846137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D937C-1311-60D6-EB26-764E52B76BA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8F9EC-18A9-0803-7954-4700F422D9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54ADF-787A-DA01-7792-301B0E15F50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16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/>
        </p:nvSpPr>
        <p:spPr>
          <a:xfrm>
            <a:off x="7113494" y="1208434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020C7-4327-164A-92D2-59639A9A6FF7}"/>
              </a:ext>
            </a:extLst>
          </p:cNvPr>
          <p:cNvSpPr/>
          <p:nvPr/>
        </p:nvSpPr>
        <p:spPr>
          <a:xfrm>
            <a:off x="7109018" y="2611441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2CA69-0512-5143-9A99-AE6C3AEE82F6}"/>
              </a:ext>
            </a:extLst>
          </p:cNvPr>
          <p:cNvSpPr/>
          <p:nvPr/>
        </p:nvSpPr>
        <p:spPr>
          <a:xfrm>
            <a:off x="7113494" y="4021729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5BB34B-7A0F-FB4E-AD3E-E5CF32FEC69D}"/>
              </a:ext>
            </a:extLst>
          </p:cNvPr>
          <p:cNvSpPr/>
          <p:nvPr/>
        </p:nvSpPr>
        <p:spPr>
          <a:xfrm>
            <a:off x="7113494" y="5432017"/>
            <a:ext cx="4706471" cy="12817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0F723-B55C-A641-86F8-DC4E5B51A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3416" y="1462331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0102017-EDA8-DB45-ACFE-4CE03EBEFA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3416" y="2871129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0DD8EC6-C423-694C-A886-EA99136918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3416" y="4248373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1516595-223C-0A4B-9F5B-FC0852AE3A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3416" y="5659484"/>
            <a:ext cx="3806717" cy="8515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42C554-F2CB-0743-A9E6-A6F1457B7F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10142" y="1462331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6178F9A6-0A00-1342-8F58-83BFC1D08E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10142" y="2873442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98E5A91-69E0-2447-9397-8BFC914653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10142" y="5661797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96F4BB3-C700-4E4F-9739-32F1CF237C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10142" y="4250686"/>
            <a:ext cx="619125" cy="85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916864-076D-C236-8B2A-C084784AE03E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E2200-0B3A-7B02-1707-FA053474660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5FBCC-E4D2-CC41-827C-2A3CEF55BF4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2813FCF-E2C5-7E4B-8BFA-4141D8FEB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BE87B1E8-154D-B642-B0E3-CB225694EA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0864" y="1187125"/>
            <a:ext cx="6189675" cy="5534350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11A4F0-C896-2C45-AF4C-65C24DC83BD6}"/>
              </a:ext>
            </a:extLst>
          </p:cNvPr>
          <p:cNvSpPr/>
          <p:nvPr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45D82B-1BD0-0D49-A105-472A9A496481}"/>
              </a:ext>
            </a:extLst>
          </p:cNvPr>
          <p:cNvSpPr/>
          <p:nvPr/>
        </p:nvSpPr>
        <p:spPr>
          <a:xfrm>
            <a:off x="994856" y="1521903"/>
            <a:ext cx="1811322" cy="177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E88C1E-B6B3-D94F-8A35-26CBD90F79F1}"/>
              </a:ext>
            </a:extLst>
          </p:cNvPr>
          <p:cNvSpPr txBox="1"/>
          <p:nvPr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8B52403-E8F6-1348-8400-5DD896E01B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504DCD0-2911-334A-A4CA-90626FEC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8C4A-902E-0740-8B67-826791ADC3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03912" y="1470556"/>
            <a:ext cx="4357864" cy="1577293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55A46A6-EBDD-1648-8270-C28827C030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03912" y="3203588"/>
            <a:ext cx="4357864" cy="1605479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BEFD1E58-A36C-7945-83BC-0C23AB550D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03912" y="4975944"/>
            <a:ext cx="4357864" cy="1605479"/>
          </a:xfrm>
        </p:spPr>
        <p:txBody>
          <a:bodyPr>
            <a:normAutofit/>
          </a:bodyPr>
          <a:lstStyle>
            <a:lvl1pPr marL="514350" indent="-514350">
              <a:buFont typeface="Arial" panose="020B0604020202020204" pitchFamily="34" charset="0"/>
              <a:buChar char="•"/>
              <a:defRPr sz="2400"/>
            </a:lvl1pPr>
            <a:lvl2pPr marL="914400" indent="-457200">
              <a:buFont typeface="+mj-lt"/>
              <a:buAutoNum type="arabicParenR"/>
              <a:defRPr/>
            </a:lvl2pPr>
            <a:lvl3pPr marL="1371600" indent="-457200">
              <a:buFont typeface="+mj-lt"/>
              <a:buAutoNum type="arabicParenR"/>
              <a:defRPr/>
            </a:lvl3pPr>
            <a:lvl4pPr marL="1714500" indent="-342900">
              <a:buFont typeface="+mj-lt"/>
              <a:buAutoNum type="arabicParenR"/>
              <a:defRPr/>
            </a:lvl4pPr>
            <a:lvl5pPr marL="2171700" indent="-342900">
              <a:buFont typeface="+mj-lt"/>
              <a:buAutoNum type="arabicParenR"/>
              <a:defRPr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89EDE-1A0B-D77A-A618-4CFE131B5CB7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50E39D-9DD8-3B21-3811-F256D08CA5C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3103C-FC73-E045-70DA-A958A8D5909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8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B12862A-4A85-3245-A857-DDF868D04F06}"/>
              </a:ext>
            </a:extLst>
          </p:cNvPr>
          <p:cNvSpPr/>
          <p:nvPr/>
        </p:nvSpPr>
        <p:spPr>
          <a:xfrm>
            <a:off x="7113494" y="1208433"/>
            <a:ext cx="4706471" cy="5505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B21C8A-102D-7E47-B058-9A5C7AB0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B6E947-52CF-B041-925C-7EBFBF9C06E2}"/>
              </a:ext>
            </a:extLst>
          </p:cNvPr>
          <p:cNvSpPr/>
          <p:nvPr/>
        </p:nvSpPr>
        <p:spPr>
          <a:xfrm>
            <a:off x="600865" y="1187125"/>
            <a:ext cx="6189674" cy="552659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A54BC-3581-9444-8FF4-D1073D55E969}"/>
              </a:ext>
            </a:extLst>
          </p:cNvPr>
          <p:cNvSpPr txBox="1"/>
          <p:nvPr/>
        </p:nvSpPr>
        <p:spPr>
          <a:xfrm>
            <a:off x="1115367" y="723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B894B2-364A-114E-88B5-42EBFD3F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3637B43-F370-FC4D-AF45-F8A373B2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D799C64F-1068-4D49-ACD9-00AC4A42A5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09786" y="1836924"/>
            <a:ext cx="4814293" cy="4220253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Object/Photo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028C27C-6BD0-704E-B861-2F5DC627F9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3912" y="1470555"/>
            <a:ext cx="4357864" cy="5043133"/>
          </a:xfrm>
        </p:spPr>
        <p:txBody>
          <a:bodyPr anchor="t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800"/>
            </a:lvl1pPr>
            <a:lvl2pPr marL="914400" indent="-457200">
              <a:buFont typeface="+mj-lt"/>
              <a:buAutoNum type="arabicPeriod"/>
              <a:defRPr sz="2000"/>
            </a:lvl2pPr>
            <a:lvl3pPr marL="1257300" indent="-342900">
              <a:buFont typeface="+mj-lt"/>
              <a:buAutoNum type="arabicPeriod"/>
              <a:defRPr sz="1800"/>
            </a:lvl3pPr>
            <a:lvl4pPr marL="1714500" indent="-342900">
              <a:buFont typeface="+mj-lt"/>
              <a:buAutoNum type="arabicPeriod"/>
              <a:defRPr sz="1600"/>
            </a:lvl4pPr>
            <a:lvl5pPr marL="2171700" indent="-342900">
              <a:buFont typeface="+mj-lt"/>
              <a:buAutoNum type="arabicPeriod"/>
              <a:defRPr sz="1600"/>
            </a:lvl5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  <a:p>
            <a:endParaRPr lang="en-US" dirty="0"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C6739-C303-3BED-16AF-38772F700E7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99628-8F40-C55D-6852-BBDF3EE24B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9418A-7195-7127-45A3-C8A0566F56A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15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EBEA0D-3BA1-F94A-BEC7-88F1A2C8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391AB2-8DEA-704B-9ABF-A90C77E39E9E}"/>
              </a:ext>
            </a:extLst>
          </p:cNvPr>
          <p:cNvSpPr/>
          <p:nvPr/>
        </p:nvSpPr>
        <p:spPr>
          <a:xfrm>
            <a:off x="571499" y="4089005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1D0780-F537-DE45-A806-734B3795D7CD}"/>
              </a:ext>
            </a:extLst>
          </p:cNvPr>
          <p:cNvSpPr/>
          <p:nvPr/>
        </p:nvSpPr>
        <p:spPr>
          <a:xfrm>
            <a:off x="571499" y="1609344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EDEC8-D450-874E-AE08-B5BC3F49CEED}"/>
              </a:ext>
            </a:extLst>
          </p:cNvPr>
          <p:cNvSpPr/>
          <p:nvPr/>
        </p:nvSpPr>
        <p:spPr>
          <a:xfrm>
            <a:off x="6170545" y="4089005"/>
            <a:ext cx="5373755" cy="2280434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C0E43C-F475-0F4A-A7C8-F7174C77B316}"/>
              </a:ext>
            </a:extLst>
          </p:cNvPr>
          <p:cNvSpPr/>
          <p:nvPr/>
        </p:nvSpPr>
        <p:spPr>
          <a:xfrm>
            <a:off x="6170545" y="1609344"/>
            <a:ext cx="5373755" cy="22804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180100-237E-2147-BFE1-6DB26C1437A0}"/>
              </a:ext>
            </a:extLst>
          </p:cNvPr>
          <p:cNvCxnSpPr>
            <a:cxnSpLocks/>
          </p:cNvCxnSpPr>
          <p:nvPr/>
        </p:nvCxnSpPr>
        <p:spPr>
          <a:xfrm>
            <a:off x="1973179" y="1793718"/>
            <a:ext cx="0" cy="1790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AB93F-ED05-8644-A8DE-881181D487CA}"/>
              </a:ext>
            </a:extLst>
          </p:cNvPr>
          <p:cNvCxnSpPr>
            <a:cxnSpLocks/>
          </p:cNvCxnSpPr>
          <p:nvPr/>
        </p:nvCxnSpPr>
        <p:spPr>
          <a:xfrm>
            <a:off x="1973179" y="4391326"/>
            <a:ext cx="0" cy="1746716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3EBBA0-E625-E247-B73B-1FEEA01672BF}"/>
              </a:ext>
            </a:extLst>
          </p:cNvPr>
          <p:cNvCxnSpPr>
            <a:cxnSpLocks/>
          </p:cNvCxnSpPr>
          <p:nvPr/>
        </p:nvCxnSpPr>
        <p:spPr>
          <a:xfrm>
            <a:off x="7555832" y="1793718"/>
            <a:ext cx="0" cy="1790310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08A41D-35F3-5242-A298-B9C4D9DA8B54}"/>
              </a:ext>
            </a:extLst>
          </p:cNvPr>
          <p:cNvCxnSpPr>
            <a:cxnSpLocks/>
          </p:cNvCxnSpPr>
          <p:nvPr/>
        </p:nvCxnSpPr>
        <p:spPr>
          <a:xfrm>
            <a:off x="7555832" y="4391326"/>
            <a:ext cx="0" cy="17467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DE0A090-01F3-394C-AC7C-BC46914380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C8EBF2-3A5C-444B-BC9C-CCDB9EF27E83}"/>
              </a:ext>
            </a:extLst>
          </p:cNvPr>
          <p:cNvCxnSpPr>
            <a:cxnSpLocks/>
          </p:cNvCxnSpPr>
          <p:nvPr/>
        </p:nvCxnSpPr>
        <p:spPr>
          <a:xfrm>
            <a:off x="13378563" y="4347732"/>
            <a:ext cx="0" cy="1576087"/>
          </a:xfrm>
          <a:prstGeom prst="line">
            <a:avLst/>
          </a:prstGeom>
          <a:ln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90F6894-E796-2A40-8783-182AD34A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B29E76-328B-8742-BFE2-823DD5D39D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4088" y="2100263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6FCADA57-C0A0-5D4F-ABFE-24007F82AC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5021" y="2100263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94EAFF9D-7304-1642-8859-35CEFD28D48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24088" y="4617686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274E9F46-68AD-1645-9679-4646530F53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25021" y="4617686"/>
            <a:ext cx="903288" cy="1331912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EB58E-3AE5-6948-BD22-A35E713263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97100" y="1855788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5C436DC-5F5F-5C47-BC7E-BA9B97FE5F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82892" y="1855788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A8013F99-2DD0-7941-97CE-30EED66A37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97100" y="4430023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7179D97-9393-D542-9346-805B6395A0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2892" y="4430023"/>
            <a:ext cx="3582988" cy="17287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D31BD-C857-6E20-B4AA-67CD5E7F2EF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03F1E-BAD8-EA11-4DFD-F2705326C70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EE980-7CA3-76BA-CA0E-BCC33D4DEE7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58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96AB9A-E2C1-6C44-9C91-87230C4A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18B9EC-0A7A-D140-9F66-FBD45389282D}"/>
              </a:ext>
            </a:extLst>
          </p:cNvPr>
          <p:cNvCxnSpPr>
            <a:cxnSpLocks/>
          </p:cNvCxnSpPr>
          <p:nvPr/>
        </p:nvCxnSpPr>
        <p:spPr>
          <a:xfrm>
            <a:off x="1462844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F2C8A-240F-CA48-B754-F27FBC61AF5B}"/>
              </a:ext>
            </a:extLst>
          </p:cNvPr>
          <p:cNvCxnSpPr>
            <a:cxnSpLocks/>
          </p:cNvCxnSpPr>
          <p:nvPr/>
        </p:nvCxnSpPr>
        <p:spPr>
          <a:xfrm>
            <a:off x="7183420" y="2034698"/>
            <a:ext cx="3623629" cy="0"/>
          </a:xfrm>
          <a:prstGeom prst="line">
            <a:avLst/>
          </a:prstGeom>
          <a:ln>
            <a:solidFill>
              <a:srgbClr val="5D8B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4D3A0-BFD7-4741-B690-FAD2FE27D0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9635DD-05CD-FE45-80AB-58CA88082A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7780" y="3770592"/>
            <a:ext cx="5193756" cy="2741149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3691464-0491-5A4F-94C2-FB7440B5A6B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98356" y="3770592"/>
            <a:ext cx="5193756" cy="2741149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800100" indent="-342900">
              <a:buClr>
                <a:srgbClr val="5D8B7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7DA987-E557-C94A-9886-F3C9C995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40BC7C3B-34FA-254D-AD62-1A014093DE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31030" y="2143956"/>
            <a:ext cx="3887257" cy="1398948"/>
          </a:xfr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66FD5739-E9A2-A34B-8072-F9B92F4C06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6621" y="2143956"/>
            <a:ext cx="3837227" cy="1398948"/>
          </a:xfrm>
        </p:spPr>
        <p:txBody>
          <a:bodyPr>
            <a:noAutofit/>
          </a:bodyPr>
          <a:lstStyle>
            <a:lvl1pPr marL="0" indent="0" algn="l">
              <a:buNone/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8A1F4E7F-4E0B-2F48-9974-9EEC9B089D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31030" y="1570765"/>
            <a:ext cx="3887257" cy="38243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0748AE88-65A5-7C45-962F-B9D4773001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76621" y="1570765"/>
            <a:ext cx="3837227" cy="38243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2060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dirty="0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1DF1E-D46F-3A98-E6A9-01794276A92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4FF7D-1FFD-0289-A755-90B5B24011E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E0A9B-BC91-5F77-549A-E137DEE43D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9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4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2A621-B74F-3A41-A866-D2CD7F26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0"/>
            <a:ext cx="12195655" cy="57378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3A74CB-75CA-FB48-A8B5-239B7A321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1253809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95348-E952-2E4A-B6F1-C0FE7ADE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E6F119-D7E5-DE4E-A9F5-72940F83BFA5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A279901-9486-86EF-2A46-5095BCE5B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61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3FAEA8-EB98-4C44-97DB-4584FF5EF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28755" cy="68786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96E3922-80F1-674E-82A0-ED8BFD479437}"/>
              </a:ext>
            </a:extLst>
          </p:cNvPr>
          <p:cNvSpPr/>
          <p:nvPr/>
        </p:nvSpPr>
        <p:spPr>
          <a:xfrm>
            <a:off x="4254199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112221-1811-C34E-883D-3E87A1E2F20B}"/>
              </a:ext>
            </a:extLst>
          </p:cNvPr>
          <p:cNvSpPr/>
          <p:nvPr/>
        </p:nvSpPr>
        <p:spPr>
          <a:xfrm>
            <a:off x="4254199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9D9D0-DC53-7C4D-8B70-66C6E379CE98}"/>
              </a:ext>
            </a:extLst>
          </p:cNvPr>
          <p:cNvSpPr/>
          <p:nvPr/>
        </p:nvSpPr>
        <p:spPr>
          <a:xfrm>
            <a:off x="4254199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dirty="0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9AC5F4-932A-7844-BB3D-C9CB97378AEC}"/>
              </a:ext>
            </a:extLst>
          </p:cNvPr>
          <p:cNvSpPr/>
          <p:nvPr/>
        </p:nvSpPr>
        <p:spPr>
          <a:xfrm>
            <a:off x="8039266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1FA1A4-2D9E-C443-9EC6-2B139AF14205}"/>
              </a:ext>
            </a:extLst>
          </p:cNvPr>
          <p:cNvSpPr/>
          <p:nvPr/>
        </p:nvSpPr>
        <p:spPr>
          <a:xfrm>
            <a:off x="8039266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073F2A-5716-F747-8DF2-3D58169069D5}"/>
              </a:ext>
            </a:extLst>
          </p:cNvPr>
          <p:cNvSpPr/>
          <p:nvPr/>
        </p:nvSpPr>
        <p:spPr>
          <a:xfrm>
            <a:off x="8039266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dirty="0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67735D-AF38-2048-8273-E41AD16C9CC9}"/>
              </a:ext>
            </a:extLst>
          </p:cNvPr>
          <p:cNvSpPr/>
          <p:nvPr/>
        </p:nvSpPr>
        <p:spPr>
          <a:xfrm>
            <a:off x="455635" y="3263602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EAE293-5074-4942-AFA0-C9EBA7D80D52}"/>
              </a:ext>
            </a:extLst>
          </p:cNvPr>
          <p:cNvSpPr/>
          <p:nvPr/>
        </p:nvSpPr>
        <p:spPr>
          <a:xfrm>
            <a:off x="455635" y="1589401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9C3D3B-E4CB-0345-BC42-57DB04C4EB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094" y="1988526"/>
            <a:ext cx="819195" cy="819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19B94-DB7D-EC4B-9592-9F388ED6C7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3581" y="3718760"/>
            <a:ext cx="781241" cy="7812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64031-469F-BE40-B03A-BF0D977C543A}"/>
              </a:ext>
            </a:extLst>
          </p:cNvPr>
          <p:cNvSpPr txBox="1"/>
          <p:nvPr/>
        </p:nvSpPr>
        <p:spPr>
          <a:xfrm>
            <a:off x="8799238" y="1725157"/>
            <a:ext cx="2938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2 CAMPUSES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GAITHERSBURG, MD [HQ] BOULDER, CO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C01BF-48F6-504B-8AC7-7001A42ED7E4}"/>
              </a:ext>
            </a:extLst>
          </p:cNvPr>
          <p:cNvSpPr txBox="1"/>
          <p:nvPr/>
        </p:nvSpPr>
        <p:spPr>
          <a:xfrm>
            <a:off x="2094043" y="3495549"/>
            <a:ext cx="1650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3,500+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ASSOCIATES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995C5-3C7C-1F43-B9C5-C398C8E2C4BF}"/>
              </a:ext>
            </a:extLst>
          </p:cNvPr>
          <p:cNvSpPr txBox="1"/>
          <p:nvPr/>
        </p:nvSpPr>
        <p:spPr>
          <a:xfrm>
            <a:off x="5683795" y="3403820"/>
            <a:ext cx="1909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10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COLLABORATIVE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INSTITUTES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53259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D35E20-CBC2-8D4B-AB5F-FDF3B4DD77FA}"/>
              </a:ext>
            </a:extLst>
          </p:cNvPr>
          <p:cNvSpPr txBox="1"/>
          <p:nvPr/>
        </p:nvSpPr>
        <p:spPr>
          <a:xfrm>
            <a:off x="5614871" y="1680959"/>
            <a:ext cx="190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NOBEL PRIZES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466ED-0794-B742-B10D-198B2E4D7639}"/>
              </a:ext>
            </a:extLst>
          </p:cNvPr>
          <p:cNvSpPr txBox="1"/>
          <p:nvPr/>
        </p:nvSpPr>
        <p:spPr>
          <a:xfrm>
            <a:off x="8935437" y="3371504"/>
            <a:ext cx="2493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BUSINESSES USING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NIST FACILITIES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E1F1E8-23EC-504B-B3ED-DA48B06E5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400" y="1753654"/>
            <a:ext cx="860897" cy="8608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F7B0BF-AD17-A246-BC90-25B221DBBA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00" y="3495549"/>
            <a:ext cx="814711" cy="8147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A29517-6825-3940-A765-BE78AB769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043" y="3581773"/>
            <a:ext cx="967532" cy="9675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6C1196-B270-EA45-BA25-19D47C24C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498" y="1841361"/>
            <a:ext cx="843319" cy="8433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4C7714-DD0A-564B-90CA-9E48019D4416}"/>
              </a:ext>
            </a:extLst>
          </p:cNvPr>
          <p:cNvSpPr txBox="1"/>
          <p:nvPr/>
        </p:nvSpPr>
        <p:spPr>
          <a:xfrm>
            <a:off x="2000530" y="1624482"/>
            <a:ext cx="21697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3,400+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FEDERAL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53259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324670-24A7-8942-99CC-683B45DC853F}"/>
              </a:ext>
            </a:extLst>
          </p:cNvPr>
          <p:cNvSpPr/>
          <p:nvPr/>
        </p:nvSpPr>
        <p:spPr>
          <a:xfrm>
            <a:off x="455635" y="4971075"/>
            <a:ext cx="3665780" cy="150306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dirty="0">
              <a:solidFill>
                <a:srgbClr val="153259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9BD56D-8D29-FC42-90CE-A2E6DBEE2C86}"/>
              </a:ext>
            </a:extLst>
          </p:cNvPr>
          <p:cNvSpPr/>
          <p:nvPr/>
        </p:nvSpPr>
        <p:spPr>
          <a:xfrm>
            <a:off x="1934394" y="5181034"/>
            <a:ext cx="213312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lang="en-US" dirty="0">
                <a:solidFill>
                  <a:srgbClr val="153259"/>
                </a:solidFill>
                <a:cs typeface="Arial" panose="020B0604020202020204" pitchFamily="34" charset="0"/>
              </a:rPr>
              <a:t>NATIONAL OFFICE COORDINATING 16 MANUFACTURING INSTITUTES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BA4E52-3583-CA4C-8A59-D6C87C7939AC}"/>
              </a:ext>
            </a:extLst>
          </p:cNvPr>
          <p:cNvSpPr/>
          <p:nvPr/>
        </p:nvSpPr>
        <p:spPr>
          <a:xfrm>
            <a:off x="5436148" y="4937804"/>
            <a:ext cx="25072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rgbClr val="153259"/>
                </a:solidFill>
                <a:cs typeface="Arial" panose="020B0604020202020204" pitchFamily="34" charset="0"/>
              </a:rPr>
              <a:t>51 </a:t>
            </a:r>
          </a:p>
          <a:p>
            <a:pPr lvl="0">
              <a:defRPr/>
            </a:pPr>
            <a:r>
              <a:rPr lang="en-US" dirty="0">
                <a:solidFill>
                  <a:srgbClr val="153259"/>
                </a:solidFill>
                <a:cs typeface="Arial" panose="020B0604020202020204" pitchFamily="34" charset="0"/>
              </a:rPr>
              <a:t>MANUFACTURING EXTENSION PARTNERSHIP CENTERS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9E3CDD-30D1-2B4D-9388-C0A678481C2B}"/>
              </a:ext>
            </a:extLst>
          </p:cNvPr>
          <p:cNvSpPr/>
          <p:nvPr/>
        </p:nvSpPr>
        <p:spPr>
          <a:xfrm>
            <a:off x="9130174" y="5242033"/>
            <a:ext cx="2507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153259"/>
                </a:solidFill>
                <a:cs typeface="Arial" panose="020B0604020202020204" pitchFamily="34" charset="0"/>
              </a:rPr>
              <a:t>U.S. BALDRIGE PERFORMANCE EXCELLENCE PROGRAM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D00AFC6-2C5C-4043-AA26-380A47C3777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05" y="5420326"/>
            <a:ext cx="1190544" cy="680132"/>
          </a:xfrm>
          <a:prstGeom prst="rect">
            <a:avLst/>
          </a:prstGeom>
          <a:effectLst>
            <a:glow rad="25400">
              <a:schemeClr val="bg1">
                <a:alpha val="60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FA5F9C-E682-0347-92CC-DF3A6E9BD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144" y="5207468"/>
            <a:ext cx="843319" cy="8433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F042BF-5E82-4144-AB34-25CC7FE9E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446" y="5242033"/>
            <a:ext cx="967532" cy="9675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02FFD8D-7CDC-F443-90C2-85489EAA9B01}"/>
              </a:ext>
            </a:extLst>
          </p:cNvPr>
          <p:cNvSpPr txBox="1"/>
          <p:nvPr/>
        </p:nvSpPr>
        <p:spPr>
          <a:xfrm>
            <a:off x="1" y="204498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NIST AT A GLANCE</a:t>
            </a:r>
          </a:p>
        </p:txBody>
      </p:sp>
    </p:spTree>
    <p:extLst>
      <p:ext uri="{BB962C8B-B14F-4D97-AF65-F5344CB8AC3E}">
        <p14:creationId xmlns:p14="http://schemas.microsoft.com/office/powerpoint/2010/main" val="3339131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D848734-8942-BF48-9547-1AC96494F3E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253" y="1957038"/>
            <a:ext cx="10753493" cy="1143000"/>
          </a:xfrm>
        </p:spPr>
        <p:txBody>
          <a:bodyPr>
            <a:normAutofit fontScale="92500" lnSpcReduction="10000"/>
          </a:bodyPr>
          <a:lstStyle>
            <a:lvl1pPr marL="0" indent="0">
              <a:buNone/>
              <a:defRPr/>
            </a:lvl1pPr>
          </a:lstStyle>
          <a:p>
            <a:r>
              <a:rPr lang="en-US" dirty="0">
                <a:cs typeface="Arial" panose="020B0604020202020204" pitchFamily="34" charset="0"/>
              </a:rPr>
              <a:t>To promote U.S. innovation and industrial competitiveness by advancing </a:t>
            </a:r>
            <a:r>
              <a:rPr lang="en-US" sz="3600" dirty="0">
                <a:solidFill>
                  <a:srgbClr val="5D8B72"/>
                </a:solidFill>
                <a:cs typeface="Arial" panose="020B0604020202020204" pitchFamily="34" charset="0"/>
              </a:rPr>
              <a:t>measurement science</a:t>
            </a:r>
            <a:r>
              <a:rPr lang="en-US" dirty="0">
                <a:solidFill>
                  <a:srgbClr val="5D8B72"/>
                </a:solidFill>
                <a:cs typeface="Arial" panose="020B0604020202020204" pitchFamily="34" charset="0"/>
              </a:rPr>
              <a:t>, </a:t>
            </a:r>
            <a:r>
              <a:rPr lang="en-US" sz="3600" dirty="0">
                <a:solidFill>
                  <a:srgbClr val="5D8B72"/>
                </a:solidFill>
                <a:cs typeface="Arial" panose="020B0604020202020204" pitchFamily="34" charset="0"/>
              </a:rPr>
              <a:t>standards</a:t>
            </a:r>
            <a:r>
              <a:rPr lang="en-US" dirty="0">
                <a:solidFill>
                  <a:srgbClr val="5D8B72"/>
                </a:solidFill>
                <a:cs typeface="Arial" panose="020B0604020202020204" pitchFamily="34" charset="0"/>
              </a:rPr>
              <a:t>, and </a:t>
            </a:r>
            <a:r>
              <a:rPr lang="en-US" sz="3600" dirty="0">
                <a:solidFill>
                  <a:srgbClr val="5D8B72"/>
                </a:solidFill>
                <a:cs typeface="Arial" panose="020B0604020202020204" pitchFamily="34" charset="0"/>
              </a:rPr>
              <a:t>technology</a:t>
            </a:r>
            <a:r>
              <a:rPr lang="en-US" dirty="0">
                <a:solidFill>
                  <a:srgbClr val="5D8B72"/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in ways that enhance economic security and improve our quality of life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7F837-8B7B-0147-BED5-B9076499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92" y="3790711"/>
            <a:ext cx="3895664" cy="2502513"/>
          </a:xfrm>
          <a:prstGeom prst="rect">
            <a:avLst/>
          </a:prstGeom>
          <a:ln w="38100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F65FFDD-46F1-1042-90E6-48D558B413AE}"/>
              </a:ext>
            </a:extLst>
          </p:cNvPr>
          <p:cNvSpPr/>
          <p:nvPr/>
        </p:nvSpPr>
        <p:spPr>
          <a:xfrm>
            <a:off x="0" y="3790711"/>
            <a:ext cx="3916875" cy="2490548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10"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E986C5-491C-5F4C-A916-7269FE891C55}"/>
              </a:ext>
            </a:extLst>
          </p:cNvPr>
          <p:cNvSpPr/>
          <p:nvPr/>
        </p:nvSpPr>
        <p:spPr>
          <a:xfrm>
            <a:off x="8275125" y="3790711"/>
            <a:ext cx="3916875" cy="2490548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B49EE5-11BC-5F45-A896-A86F6FB3E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9C50A8-61CF-0446-843A-65AF899FAE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F4F98F9-08D8-D64E-9EEE-7D543E307C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10746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NIST Mission</a:t>
            </a:r>
          </a:p>
        </p:txBody>
      </p:sp>
    </p:spTree>
    <p:extLst>
      <p:ext uri="{BB962C8B-B14F-4D97-AF65-F5344CB8AC3E}">
        <p14:creationId xmlns:p14="http://schemas.microsoft.com/office/powerpoint/2010/main" val="673159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D859F45-DEFE-E946-8485-EFF0A4E3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530511-2018-504F-9953-51006AA102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451EA527-86A1-D051-6056-03EF0880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22034"/>
            <a:ext cx="10515600" cy="1325563"/>
          </a:xfrm>
        </p:spPr>
        <p:txBody>
          <a:bodyPr>
            <a:norm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z="3800"/>
              <a:t>Click to edit Master title style</a:t>
            </a:r>
            <a:endParaRPr lang="en-US" sz="38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AD9D0A0-6530-6420-A2BC-D3C7F66AA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49134" y="-96717"/>
            <a:ext cx="12700" cy="7493522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5">
            <a:extLst>
              <a:ext uri="{FF2B5EF4-FFF2-40B4-BE49-F238E27FC236}">
                <a16:creationId xmlns:a16="http://schemas.microsoft.com/office/drawing/2014/main" id="{82ED2855-2867-82F0-A433-BB6BFF082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785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 dirty="0">
                <a:cs typeface="Arial" panose="020B0604020202020204" pitchFamily="34" charset="0"/>
              </a:rPr>
              <a:t>Laboratory Programs </a:t>
            </a: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036858EC-E7ED-602C-25F3-D82CEDB84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2307" y="3623862"/>
            <a:ext cx="2651760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457200" eaLnBrk="0" hangingPunct="0"/>
            <a:r>
              <a:rPr lang="en-US" sz="1600" b="1" dirty="0">
                <a:cs typeface="Arial" panose="020B0604020202020204" pitchFamily="34" charset="0"/>
              </a:rPr>
              <a:t>Management Resources</a:t>
            </a:r>
            <a:r>
              <a:rPr lang="en-US" sz="16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49" name="TextBox 28">
            <a:extLst>
              <a:ext uri="{FF2B5EF4-FFF2-40B4-BE49-F238E27FC236}">
                <a16:creationId xmlns:a16="http://schemas.microsoft.com/office/drawing/2014/main" id="{35CA3E63-547E-B159-83B2-2750EB710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636" y="5601836"/>
            <a:ext cx="203250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Jim </a:t>
            </a:r>
            <a:r>
              <a:rPr lang="en-US" sz="1400" b="1" dirty="0" err="1">
                <a:cs typeface="Arial" panose="020B0604020202020204" pitchFamily="34" charset="0"/>
              </a:rPr>
              <a:t>Olthoff</a:t>
            </a:r>
            <a:endParaRPr lang="en-US" sz="1400" b="1" dirty="0"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for Laboratory Programs</a:t>
            </a:r>
          </a:p>
        </p:txBody>
      </p:sp>
      <p:sp>
        <p:nvSpPr>
          <p:cNvPr id="50" name="TextBox 30">
            <a:extLst>
              <a:ext uri="{FF2B5EF4-FFF2-40B4-BE49-F238E27FC236}">
                <a16:creationId xmlns:a16="http://schemas.microsoft.com/office/drawing/2014/main" id="{59B5A379-7831-FE4F-53C2-95A04834D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328" y="5570602"/>
            <a:ext cx="29125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 </a:t>
            </a:r>
            <a:r>
              <a:rPr lang="en-US" sz="1400" b="1" dirty="0" err="1">
                <a:cs typeface="Arial" panose="020B0604020202020204" pitchFamily="34" charset="0"/>
              </a:rPr>
              <a:t>Mojdeh</a:t>
            </a:r>
            <a:r>
              <a:rPr lang="en-US" sz="1400" b="1" dirty="0">
                <a:cs typeface="Arial" panose="020B0604020202020204" pitchFamily="34" charset="0"/>
              </a:rPr>
              <a:t> </a:t>
            </a:r>
            <a:r>
              <a:rPr lang="en-US" sz="1400" b="1" dirty="0" err="1">
                <a:cs typeface="Arial" panose="020B0604020202020204" pitchFamily="34" charset="0"/>
              </a:rPr>
              <a:t>Bajar</a:t>
            </a:r>
            <a:endParaRPr lang="en-US" sz="1400" b="1" dirty="0"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for Innovation and Industry Services</a:t>
            </a:r>
          </a:p>
          <a:p>
            <a:pPr algn="ctr"/>
            <a:endParaRPr lang="en-US" sz="1400" dirty="0">
              <a:cs typeface="Arial" panose="020B0604020202020204" pitchFamily="34" charset="0"/>
            </a:endParaRPr>
          </a:p>
        </p:txBody>
      </p:sp>
      <p:sp>
        <p:nvSpPr>
          <p:cNvPr id="51" name="TextBox 32">
            <a:extLst>
              <a:ext uri="{FF2B5EF4-FFF2-40B4-BE49-F238E27FC236}">
                <a16:creationId xmlns:a16="http://schemas.microsoft.com/office/drawing/2014/main" id="{FEBC105D-1861-EB0A-6CCF-781CB6375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4962" y="5570602"/>
            <a:ext cx="226497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Del Brockett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Associate Director </a:t>
            </a:r>
          </a:p>
          <a:p>
            <a:pPr algn="ctr"/>
            <a:r>
              <a:rPr lang="en-US" sz="1400" dirty="0">
                <a:cs typeface="Arial" panose="020B0604020202020204" pitchFamily="34" charset="0"/>
              </a:rPr>
              <a:t>for Management Resources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A6A6EB-621D-16D8-D9C4-9A71A136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155484" y="1589222"/>
            <a:ext cx="0" cy="204099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30">
            <a:extLst>
              <a:ext uri="{FF2B5EF4-FFF2-40B4-BE49-F238E27FC236}">
                <a16:creationId xmlns:a16="http://schemas.microsoft.com/office/drawing/2014/main" id="{B5A1A175-D540-05DF-778F-5A1A1B0D7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4675" y="1898419"/>
            <a:ext cx="291253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cs typeface="Arial" panose="020B0604020202020204" pitchFamily="34" charset="0"/>
              </a:rPr>
              <a:t>Laurie </a:t>
            </a:r>
            <a:r>
              <a:rPr lang="en-US" sz="1400" b="1" dirty="0" err="1">
                <a:cs typeface="Arial" panose="020B0604020202020204" pitchFamily="34" charset="0"/>
              </a:rPr>
              <a:t>Locascio</a:t>
            </a:r>
            <a:endParaRPr lang="en-US" sz="1400" b="1" dirty="0">
              <a:cs typeface="Arial" panose="020B0604020202020204" pitchFamily="34" charset="0"/>
            </a:endParaRPr>
          </a:p>
          <a:p>
            <a:r>
              <a:rPr lang="en-US" sz="1400" dirty="0">
                <a:cs typeface="Arial" panose="020B0604020202020204" pitchFamily="34" charset="0"/>
              </a:rPr>
              <a:t>Under Secretary of Commerce for Standards and Technology and </a:t>
            </a:r>
          </a:p>
          <a:p>
            <a:r>
              <a:rPr lang="en-US" sz="1400" dirty="0">
                <a:cs typeface="Arial" panose="020B0604020202020204" pitchFamily="34" charset="0"/>
              </a:rPr>
              <a:t>NIST Director</a:t>
            </a:r>
          </a:p>
        </p:txBody>
      </p:sp>
      <p:pic>
        <p:nvPicPr>
          <p:cNvPr id="54" name="Picture 53" descr="Portrait of Del Brockett. He is wearing a black jacket. In the background is the American flag. ">
            <a:extLst>
              <a:ext uri="{FF2B5EF4-FFF2-40B4-BE49-F238E27FC236}">
                <a16:creationId xmlns:a16="http://schemas.microsoft.com/office/drawing/2014/main" id="{8CC4971A-9499-FF19-6CEC-2C315CFBE9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9905" y="4099938"/>
            <a:ext cx="1201145" cy="147828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77E22A5-1F09-5C19-919E-43AAB4997FF1}"/>
              </a:ext>
            </a:extLst>
          </p:cNvPr>
          <p:cNvSpPr txBox="1"/>
          <p:nvPr/>
        </p:nvSpPr>
        <p:spPr bwMode="auto">
          <a:xfrm>
            <a:off x="5031335" y="1250668"/>
            <a:ext cx="224829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600" b="1" dirty="0">
                <a:ea typeface="Calibri" pitchFamily="34" charset="0"/>
                <a:cs typeface="Arial" panose="020B0604020202020204" pitchFamily="34" charset="0"/>
              </a:rPr>
              <a:t>Director</a:t>
            </a:r>
            <a:endParaRPr lang="en-US" sz="1600" u="sng" dirty="0">
              <a:cs typeface="Arial" panose="020B0604020202020204" pitchFamily="34" charset="0"/>
            </a:endParaRPr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06D26B65-9849-44D7-BA30-FB2F4DCA5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6422" y="3643200"/>
            <a:ext cx="3570008" cy="338554"/>
          </a:xfrm>
          <a:prstGeom prst="rect">
            <a:avLst/>
          </a:prstGeom>
          <a:solidFill>
            <a:schemeClr val="bg1"/>
          </a:solidFill>
          <a:ln w="19050">
            <a:solidFill>
              <a:srgbClr val="0F294A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defTabSz="457200" eaLnBrk="0" hangingPunct="0"/>
            <a:r>
              <a:rPr lang="en-US" sz="1600" b="1" dirty="0">
                <a:ea typeface="Calibri" pitchFamily="34" charset="0"/>
                <a:cs typeface="Arial" panose="020B0604020202020204" pitchFamily="34" charset="0"/>
              </a:rPr>
              <a:t>Innovation and Industry Services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1B718856-774E-1C68-9412-D618AFDC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494291" y="4095192"/>
            <a:ext cx="1342424" cy="1429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B42BE51-6B38-C035-89BA-8891FB6B52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89499" y="1702660"/>
            <a:ext cx="1413001" cy="1561070"/>
          </a:xfrm>
          <a:prstGeom prst="rect">
            <a:avLst/>
          </a:prstGeom>
        </p:spPr>
      </p:pic>
      <p:pic>
        <p:nvPicPr>
          <p:cNvPr id="59" name="Picture 58" descr="Portrait of Jim Olthoff. He is wearing a black jacket. In the background is the American flag. ">
            <a:extLst>
              <a:ext uri="{FF2B5EF4-FFF2-40B4-BE49-F238E27FC236}">
                <a16:creationId xmlns:a16="http://schemas.microsoft.com/office/drawing/2014/main" id="{DC82E743-8535-8B49-0562-49DF0488D33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955" y="4092789"/>
            <a:ext cx="1201146" cy="150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70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NIST Joint Institute and Center Locations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4E94E506-F106-C244-B60F-8CA086C08B6A}"/>
              </a:ext>
            </a:extLst>
          </p:cNvPr>
          <p:cNvSpPr txBox="1"/>
          <p:nvPr/>
        </p:nvSpPr>
        <p:spPr>
          <a:xfrm>
            <a:off x="3862057" y="2793864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$319 Million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D7846AAB-11D3-E841-9894-7B7B61B03641}"/>
              </a:ext>
            </a:extLst>
          </p:cNvPr>
          <p:cNvSpPr txBox="1"/>
          <p:nvPr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$724.5 Million</a:t>
            </a:r>
            <a:endParaRPr lang="en-US" sz="1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A1B31-BBE2-B048-8CD8-C998AB332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" y="1090623"/>
            <a:ext cx="9348400" cy="578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FD4393-4391-6045-9F32-78418A08E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27" y="1416189"/>
            <a:ext cx="8623760" cy="4854477"/>
          </a:xfrm>
          <a:prstGeom prst="rect">
            <a:avLst/>
          </a:prstGeom>
          <a:ln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F61E7DCD-0B06-1446-80C8-3F7BCC7DE0DC}"/>
              </a:ext>
            </a:extLst>
          </p:cNvPr>
          <p:cNvSpPr txBox="1">
            <a:spLocks/>
          </p:cNvSpPr>
          <p:nvPr/>
        </p:nvSpPr>
        <p:spPr>
          <a:xfrm>
            <a:off x="3214960" y="316941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71C98AA-677E-F04D-9F63-3038C0AD6B81}"/>
              </a:ext>
            </a:extLst>
          </p:cNvPr>
          <p:cNvSpPr txBox="1">
            <a:spLocks/>
          </p:cNvSpPr>
          <p:nvPr/>
        </p:nvSpPr>
        <p:spPr>
          <a:xfrm>
            <a:off x="7187060" y="4277357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F95B416-3E1A-4044-95A2-0CC4233D6A9A}"/>
              </a:ext>
            </a:extLst>
          </p:cNvPr>
          <p:cNvSpPr txBox="1">
            <a:spLocks/>
          </p:cNvSpPr>
          <p:nvPr/>
        </p:nvSpPr>
        <p:spPr>
          <a:xfrm>
            <a:off x="542877" y="3142212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CBD3F4E-5A68-9D4D-876D-82B38612D03F}"/>
              </a:ext>
            </a:extLst>
          </p:cNvPr>
          <p:cNvSpPr txBox="1">
            <a:spLocks/>
          </p:cNvSpPr>
          <p:nvPr/>
        </p:nvSpPr>
        <p:spPr>
          <a:xfrm>
            <a:off x="2765628" y="587674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ED57899-E7FA-3240-93AA-E9A2CE1D9A65}"/>
              </a:ext>
            </a:extLst>
          </p:cNvPr>
          <p:cNvSpPr txBox="1">
            <a:spLocks/>
          </p:cNvSpPr>
          <p:nvPr/>
        </p:nvSpPr>
        <p:spPr>
          <a:xfrm>
            <a:off x="3214960" y="301894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CDE4BE8-B56C-454A-BD45-E71A377CC810}"/>
              </a:ext>
            </a:extLst>
          </p:cNvPr>
          <p:cNvSpPr txBox="1">
            <a:spLocks/>
          </p:cNvSpPr>
          <p:nvPr/>
        </p:nvSpPr>
        <p:spPr>
          <a:xfrm>
            <a:off x="7187060" y="4126886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4D6DB6D-AD46-C34E-8525-2FD726B86976}"/>
              </a:ext>
            </a:extLst>
          </p:cNvPr>
          <p:cNvSpPr txBox="1">
            <a:spLocks/>
          </p:cNvSpPr>
          <p:nvPr/>
        </p:nvSpPr>
        <p:spPr>
          <a:xfrm>
            <a:off x="542877" y="2991741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94A15A3-6FED-764F-B477-8EE7D0C1D4E7}"/>
              </a:ext>
            </a:extLst>
          </p:cNvPr>
          <p:cNvSpPr txBox="1">
            <a:spLocks/>
          </p:cNvSpPr>
          <p:nvPr/>
        </p:nvSpPr>
        <p:spPr>
          <a:xfrm>
            <a:off x="2765628" y="5726275"/>
            <a:ext cx="1020496" cy="483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64D897-B602-6341-86B9-6D9D6EBC8988}"/>
              </a:ext>
            </a:extLst>
          </p:cNvPr>
          <p:cNvGrpSpPr/>
          <p:nvPr/>
        </p:nvGrpSpPr>
        <p:grpSpPr>
          <a:xfrm>
            <a:off x="9386496" y="1161625"/>
            <a:ext cx="1827651" cy="504470"/>
            <a:chOff x="9386496" y="1161625"/>
            <a:chExt cx="1827651" cy="504470"/>
          </a:xfrm>
        </p:grpSpPr>
        <p:pic>
          <p:nvPicPr>
            <p:cNvPr id="28" name="Graphic 108">
              <a:extLst>
                <a:ext uri="{FF2B5EF4-FFF2-40B4-BE49-F238E27FC236}">
                  <a16:creationId xmlns:a16="http://schemas.microsoft.com/office/drawing/2014/main" id="{FFA80D8C-CF88-E847-A5F5-2C20CBCF9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9398" y="1161625"/>
              <a:ext cx="374749" cy="50447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B89AE2-4A3A-1943-87C3-2F509488F9DE}"/>
                </a:ext>
              </a:extLst>
            </p:cNvPr>
            <p:cNvSpPr txBox="1"/>
            <p:nvPr/>
          </p:nvSpPr>
          <p:spPr>
            <a:xfrm>
              <a:off x="9386496" y="1194762"/>
              <a:ext cx="1317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NIST Campuses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AE01B7-00AA-EE49-A785-2F052321F0E9}"/>
              </a:ext>
            </a:extLst>
          </p:cNvPr>
          <p:cNvGrpSpPr/>
          <p:nvPr/>
        </p:nvGrpSpPr>
        <p:grpSpPr>
          <a:xfrm>
            <a:off x="9386496" y="1784590"/>
            <a:ext cx="2530035" cy="533287"/>
            <a:chOff x="9386496" y="1784590"/>
            <a:chExt cx="2530035" cy="533287"/>
          </a:xfrm>
        </p:grpSpPr>
        <p:pic>
          <p:nvPicPr>
            <p:cNvPr id="31" name="Graphic 102">
              <a:extLst>
                <a:ext uri="{FF2B5EF4-FFF2-40B4-BE49-F238E27FC236}">
                  <a16:creationId xmlns:a16="http://schemas.microsoft.com/office/drawing/2014/main" id="{6AB527EF-9214-3B4A-9B5C-C9AC0E163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16566" y="1784590"/>
              <a:ext cx="399965" cy="5332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E5ED88-0A63-9748-8A21-303852BE35CD}"/>
                </a:ext>
              </a:extLst>
            </p:cNvPr>
            <p:cNvSpPr txBox="1"/>
            <p:nvPr/>
          </p:nvSpPr>
          <p:spPr>
            <a:xfrm>
              <a:off x="9386496" y="1998702"/>
              <a:ext cx="2208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Joint Institutes and Centers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75B130-E9F3-B24B-AAA2-A7A9CAE6239B}"/>
              </a:ext>
            </a:extLst>
          </p:cNvPr>
          <p:cNvGrpSpPr/>
          <p:nvPr/>
        </p:nvGrpSpPr>
        <p:grpSpPr>
          <a:xfrm>
            <a:off x="9386496" y="5555020"/>
            <a:ext cx="2496882" cy="533287"/>
            <a:chOff x="9386496" y="5555020"/>
            <a:chExt cx="2496882" cy="533287"/>
          </a:xfrm>
        </p:grpSpPr>
        <p:pic>
          <p:nvPicPr>
            <p:cNvPr id="34" name="Graphic 109">
              <a:extLst>
                <a:ext uri="{FF2B5EF4-FFF2-40B4-BE49-F238E27FC236}">
                  <a16:creationId xmlns:a16="http://schemas.microsoft.com/office/drawing/2014/main" id="{26ADF03A-7FD8-3144-995F-0A3902088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83413" y="5555020"/>
              <a:ext cx="399965" cy="53328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99E5B6-41CC-FE41-B8D1-D556FED1BB68}"/>
                </a:ext>
              </a:extLst>
            </p:cNvPr>
            <p:cNvSpPr txBox="1"/>
            <p:nvPr/>
          </p:nvSpPr>
          <p:spPr>
            <a:xfrm>
              <a:off x="9386496" y="5684416"/>
              <a:ext cx="2130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NIST Centers of Excellence</a:t>
              </a:r>
              <a:endParaRPr lang="en-US" sz="14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38E21D-AD40-9241-A183-9E2879481C76}"/>
              </a:ext>
            </a:extLst>
          </p:cNvPr>
          <p:cNvGrpSpPr/>
          <p:nvPr/>
        </p:nvGrpSpPr>
        <p:grpSpPr>
          <a:xfrm>
            <a:off x="7466568" y="2282245"/>
            <a:ext cx="4492860" cy="1198003"/>
            <a:chOff x="7466568" y="2282245"/>
            <a:chExt cx="4492860" cy="1198003"/>
          </a:xfrm>
        </p:grpSpPr>
        <p:pic>
          <p:nvPicPr>
            <p:cNvPr id="37" name="Graphic 111">
              <a:extLst>
                <a:ext uri="{FF2B5EF4-FFF2-40B4-BE49-F238E27FC236}">
                  <a16:creationId xmlns:a16="http://schemas.microsoft.com/office/drawing/2014/main" id="{322A6AC0-BC97-7149-A2CD-4B5ABAD9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6568" y="2946961"/>
              <a:ext cx="399965" cy="533287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AB14AE-47AF-B248-8513-7EDB802AA8B6}"/>
                </a:ext>
              </a:extLst>
            </p:cNvPr>
            <p:cNvSpPr/>
            <p:nvPr/>
          </p:nvSpPr>
          <p:spPr>
            <a:xfrm>
              <a:off x="9386496" y="228224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National Cybersecurity Center of Excellence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F3B95F-0E14-1D49-8B67-3F5A78A87FC5}"/>
              </a:ext>
            </a:extLst>
          </p:cNvPr>
          <p:cNvGrpSpPr/>
          <p:nvPr/>
        </p:nvGrpSpPr>
        <p:grpSpPr>
          <a:xfrm>
            <a:off x="7704335" y="2660285"/>
            <a:ext cx="4255093" cy="878206"/>
            <a:chOff x="7704335" y="2660285"/>
            <a:chExt cx="4255093" cy="878206"/>
          </a:xfrm>
        </p:grpSpPr>
        <p:pic>
          <p:nvPicPr>
            <p:cNvPr id="40" name="Graphic 110">
              <a:extLst>
                <a:ext uri="{FF2B5EF4-FFF2-40B4-BE49-F238E27FC236}">
                  <a16:creationId xmlns:a16="http://schemas.microsoft.com/office/drawing/2014/main" id="{EC6A9B57-F182-E748-82CB-797BE915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4335" y="3005204"/>
              <a:ext cx="399965" cy="533287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74096E1-07A6-DA4D-9C0C-64BD29427BE8}"/>
                </a:ext>
              </a:extLst>
            </p:cNvPr>
            <p:cNvSpPr/>
            <p:nvPr/>
          </p:nvSpPr>
          <p:spPr>
            <a:xfrm>
              <a:off x="9386496" y="2660285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Institute for Bioscience &amp; Biotechnology Research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883EAE-3022-D74A-9358-E49A66646BC8}"/>
              </a:ext>
            </a:extLst>
          </p:cNvPr>
          <p:cNvGrpSpPr/>
          <p:nvPr/>
        </p:nvGrpSpPr>
        <p:grpSpPr>
          <a:xfrm>
            <a:off x="7089312" y="3961824"/>
            <a:ext cx="5470059" cy="776400"/>
            <a:chOff x="7089312" y="3961824"/>
            <a:chExt cx="5470059" cy="776400"/>
          </a:xfrm>
        </p:grpSpPr>
        <p:pic>
          <p:nvPicPr>
            <p:cNvPr id="43" name="Graphic 98">
              <a:extLst>
                <a:ext uri="{FF2B5EF4-FFF2-40B4-BE49-F238E27FC236}">
                  <a16:creationId xmlns:a16="http://schemas.microsoft.com/office/drawing/2014/main" id="{F32183B4-75E1-0D4B-85D1-813D73259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9312" y="4204937"/>
              <a:ext cx="399965" cy="53328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F428BB-59C4-E948-A7EC-789AD0815FDF}"/>
                </a:ext>
              </a:extLst>
            </p:cNvPr>
            <p:cNvSpPr/>
            <p:nvPr/>
          </p:nvSpPr>
          <p:spPr>
            <a:xfrm>
              <a:off x="9386496" y="3961824"/>
              <a:ext cx="3172875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Hollings Marine Laboratory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5A989E-72D3-224F-A927-9A8423CCCF1C}"/>
              </a:ext>
            </a:extLst>
          </p:cNvPr>
          <p:cNvGrpSpPr/>
          <p:nvPr/>
        </p:nvGrpSpPr>
        <p:grpSpPr>
          <a:xfrm>
            <a:off x="8233590" y="2664790"/>
            <a:ext cx="4283765" cy="1789138"/>
            <a:chOff x="8233590" y="2664790"/>
            <a:chExt cx="4283765" cy="1789138"/>
          </a:xfrm>
        </p:grpSpPr>
        <p:pic>
          <p:nvPicPr>
            <p:cNvPr id="46" name="Graphic 101">
              <a:extLst>
                <a:ext uri="{FF2B5EF4-FFF2-40B4-BE49-F238E27FC236}">
                  <a16:creationId xmlns:a16="http://schemas.microsoft.com/office/drawing/2014/main" id="{86D49F59-6B42-FC47-8C7D-4C59D28D7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33590" y="2664790"/>
              <a:ext cx="399965" cy="533287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51B269-1BCC-B047-9A1A-6C6A7B38EAFD}"/>
                </a:ext>
              </a:extLst>
            </p:cNvPr>
            <p:cNvSpPr/>
            <p:nvPr/>
          </p:nvSpPr>
          <p:spPr>
            <a:xfrm>
              <a:off x="9386496" y="4201102"/>
              <a:ext cx="3130859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Brookhaven National Laboratory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18CFB0-2D6B-C747-87C6-28CDADF99101}"/>
              </a:ext>
            </a:extLst>
          </p:cNvPr>
          <p:cNvGrpSpPr/>
          <p:nvPr/>
        </p:nvGrpSpPr>
        <p:grpSpPr>
          <a:xfrm>
            <a:off x="841709" y="3218418"/>
            <a:ext cx="11117719" cy="1640575"/>
            <a:chOff x="841709" y="3218418"/>
            <a:chExt cx="11117719" cy="1640575"/>
          </a:xfrm>
        </p:grpSpPr>
        <p:pic>
          <p:nvPicPr>
            <p:cNvPr id="49" name="Graphic 100">
              <a:extLst>
                <a:ext uri="{FF2B5EF4-FFF2-40B4-BE49-F238E27FC236}">
                  <a16:creationId xmlns:a16="http://schemas.microsoft.com/office/drawing/2014/main" id="{79FD4590-4043-4846-86E0-333759AA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709" y="3218418"/>
              <a:ext cx="399965" cy="533287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3A04CB-43D0-8948-B5F5-435733DD2ECD}"/>
                </a:ext>
              </a:extLst>
            </p:cNvPr>
            <p:cNvSpPr/>
            <p:nvPr/>
          </p:nvSpPr>
          <p:spPr>
            <a:xfrm>
              <a:off x="9386496" y="4455356"/>
              <a:ext cx="2572932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Joint Initiative for Metrology in Biology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4DCFC3-FBD5-0843-A7F9-28B98603E539}"/>
              </a:ext>
            </a:extLst>
          </p:cNvPr>
          <p:cNvGrpSpPr/>
          <p:nvPr/>
        </p:nvGrpSpPr>
        <p:grpSpPr>
          <a:xfrm>
            <a:off x="2527888" y="5164217"/>
            <a:ext cx="9431540" cy="548786"/>
            <a:chOff x="2527888" y="5164217"/>
            <a:chExt cx="9431540" cy="548786"/>
          </a:xfrm>
        </p:grpSpPr>
        <p:pic>
          <p:nvPicPr>
            <p:cNvPr id="52" name="Graphic 99">
              <a:extLst>
                <a:ext uri="{FF2B5EF4-FFF2-40B4-BE49-F238E27FC236}">
                  <a16:creationId xmlns:a16="http://schemas.microsoft.com/office/drawing/2014/main" id="{310C905F-EE5A-874A-B26C-BD0A2ABB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7888" y="5179716"/>
              <a:ext cx="399965" cy="533287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C17C5A-08F0-2048-A7FE-6E5E456B5A9F}"/>
                </a:ext>
              </a:extLst>
            </p:cNvPr>
            <p:cNvSpPr/>
            <p:nvPr/>
          </p:nvSpPr>
          <p:spPr>
            <a:xfrm>
              <a:off x="9386496" y="5164217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NIST Kauai HI WWVH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30EC7E-635E-8B4B-92C7-AF3FB7225306}"/>
              </a:ext>
            </a:extLst>
          </p:cNvPr>
          <p:cNvGrpSpPr/>
          <p:nvPr/>
        </p:nvGrpSpPr>
        <p:grpSpPr>
          <a:xfrm>
            <a:off x="3049881" y="3014089"/>
            <a:ext cx="8909547" cy="944338"/>
            <a:chOff x="3049881" y="3014089"/>
            <a:chExt cx="8909547" cy="944338"/>
          </a:xfrm>
        </p:grpSpPr>
        <p:pic>
          <p:nvPicPr>
            <p:cNvPr id="55" name="Graphic 107">
              <a:extLst>
                <a:ext uri="{FF2B5EF4-FFF2-40B4-BE49-F238E27FC236}">
                  <a16:creationId xmlns:a16="http://schemas.microsoft.com/office/drawing/2014/main" id="{6A62D4F3-3ED0-EA4B-8CF6-8028F94D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9881" y="3014089"/>
              <a:ext cx="413922" cy="551897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B9BA38-91CD-0F48-94CD-E839404D2825}"/>
                </a:ext>
              </a:extLst>
            </p:cNvPr>
            <p:cNvSpPr/>
            <p:nvPr/>
          </p:nvSpPr>
          <p:spPr>
            <a:xfrm>
              <a:off x="9386496" y="3682967"/>
              <a:ext cx="2572932" cy="275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JILA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201A2D-F2E3-194E-AF76-01F55D0DD832}"/>
              </a:ext>
            </a:extLst>
          </p:cNvPr>
          <p:cNvGrpSpPr/>
          <p:nvPr/>
        </p:nvGrpSpPr>
        <p:grpSpPr>
          <a:xfrm>
            <a:off x="7548842" y="1442346"/>
            <a:ext cx="4410586" cy="2108649"/>
            <a:chOff x="7548842" y="1442346"/>
            <a:chExt cx="4410586" cy="2108649"/>
          </a:xfrm>
        </p:grpSpPr>
        <p:pic>
          <p:nvPicPr>
            <p:cNvPr id="58" name="Graphic 105">
              <a:extLst>
                <a:ext uri="{FF2B5EF4-FFF2-40B4-BE49-F238E27FC236}">
                  <a16:creationId xmlns:a16="http://schemas.microsoft.com/office/drawing/2014/main" id="{06DC9F4F-E108-0643-8EB3-C2BD92FF8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842" y="3017708"/>
              <a:ext cx="396156" cy="533287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1452F7A-6814-3D4F-9E4B-C5AD7589CB55}"/>
                </a:ext>
              </a:extLst>
            </p:cNvPr>
            <p:cNvSpPr/>
            <p:nvPr/>
          </p:nvSpPr>
          <p:spPr>
            <a:xfrm>
              <a:off x="9386496" y="1442346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Gaithersburg, MD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765FD6-DFF9-7540-AF2B-57B1816D8312}"/>
              </a:ext>
            </a:extLst>
          </p:cNvPr>
          <p:cNvGrpSpPr/>
          <p:nvPr/>
        </p:nvGrpSpPr>
        <p:grpSpPr>
          <a:xfrm>
            <a:off x="3184246" y="1669492"/>
            <a:ext cx="8775182" cy="2078576"/>
            <a:chOff x="3184246" y="1669492"/>
            <a:chExt cx="8775182" cy="2078576"/>
          </a:xfrm>
        </p:grpSpPr>
        <p:pic>
          <p:nvPicPr>
            <p:cNvPr id="61" name="Graphic 106">
              <a:extLst>
                <a:ext uri="{FF2B5EF4-FFF2-40B4-BE49-F238E27FC236}">
                  <a16:creationId xmlns:a16="http://schemas.microsoft.com/office/drawing/2014/main" id="{F7DE8178-4D09-354F-9F62-374A9BCC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84246" y="3214781"/>
              <a:ext cx="396156" cy="533287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B87BB0-1B78-0A4E-81FC-A8790506F654}"/>
                </a:ext>
              </a:extLst>
            </p:cNvPr>
            <p:cNvSpPr/>
            <p:nvPr/>
          </p:nvSpPr>
          <p:spPr>
            <a:xfrm>
              <a:off x="9386496" y="166949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Boulder, CO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86BCBA3-5537-E24E-AE28-676020E08C5A}"/>
              </a:ext>
            </a:extLst>
          </p:cNvPr>
          <p:cNvGrpSpPr/>
          <p:nvPr/>
        </p:nvGrpSpPr>
        <p:grpSpPr>
          <a:xfrm>
            <a:off x="3438590" y="2885325"/>
            <a:ext cx="8520838" cy="2779105"/>
            <a:chOff x="3438590" y="2885325"/>
            <a:chExt cx="8520838" cy="2779105"/>
          </a:xfrm>
        </p:grpSpPr>
        <p:pic>
          <p:nvPicPr>
            <p:cNvPr id="64" name="Graphic 46">
              <a:extLst>
                <a:ext uri="{FF2B5EF4-FFF2-40B4-BE49-F238E27FC236}">
                  <a16:creationId xmlns:a16="http://schemas.microsoft.com/office/drawing/2014/main" id="{96F43E18-D0CC-F846-B670-752C0A2C3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38590" y="2885325"/>
              <a:ext cx="399965" cy="533287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0418A9F-94CD-8A4C-9B4E-C0B41C6856E8}"/>
                </a:ext>
              </a:extLst>
            </p:cNvPr>
            <p:cNvSpPr/>
            <p:nvPr/>
          </p:nvSpPr>
          <p:spPr>
            <a:xfrm>
              <a:off x="9386496" y="5411604"/>
              <a:ext cx="2572932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NIST Ft. Collins CO WWV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CE4B1F-2E5A-3D42-B6E0-8A07DC22CBDF}"/>
              </a:ext>
            </a:extLst>
          </p:cNvPr>
          <p:cNvGrpSpPr/>
          <p:nvPr/>
        </p:nvGrpSpPr>
        <p:grpSpPr>
          <a:xfrm>
            <a:off x="7761756" y="3061113"/>
            <a:ext cx="4193183" cy="663477"/>
            <a:chOff x="7761756" y="3061113"/>
            <a:chExt cx="4193183" cy="663477"/>
          </a:xfrm>
        </p:grpSpPr>
        <p:pic>
          <p:nvPicPr>
            <p:cNvPr id="67" name="Graphic 112">
              <a:extLst>
                <a:ext uri="{FF2B5EF4-FFF2-40B4-BE49-F238E27FC236}">
                  <a16:creationId xmlns:a16="http://schemas.microsoft.com/office/drawing/2014/main" id="{2FB0E087-3EF0-2142-8389-D7D56EA27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1756" y="3191303"/>
              <a:ext cx="399965" cy="533287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1AED5F-E92D-694C-A0ED-EF87311C3325}"/>
                </a:ext>
              </a:extLst>
            </p:cNvPr>
            <p:cNvSpPr/>
            <p:nvPr/>
          </p:nvSpPr>
          <p:spPr>
            <a:xfrm>
              <a:off x="9386496" y="3061113"/>
              <a:ext cx="2568443" cy="403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Joint Institute for Quantum </a:t>
              </a:r>
            </a:p>
            <a:p>
              <a:pPr>
                <a:lnSpc>
                  <a:spcPct val="70000"/>
                </a:lnSpc>
              </a:pPr>
              <a:r>
                <a:rPr lang="en-US" sz="1400" dirty="0"/>
                <a:t>Computer Science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DB1608B-4B7E-314F-92AA-4E4DA4BB5783}"/>
                </a:ext>
              </a:extLst>
            </p:cNvPr>
            <p:cNvSpPr/>
            <p:nvPr/>
          </p:nvSpPr>
          <p:spPr>
            <a:xfrm>
              <a:off x="9386496" y="3451251"/>
              <a:ext cx="2568443" cy="2528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400" dirty="0"/>
                <a:t>Joint Quantum Institute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DB8266B-A9B0-C946-B43E-54DBB4591A50}"/>
              </a:ext>
            </a:extLst>
          </p:cNvPr>
          <p:cNvGrpSpPr/>
          <p:nvPr/>
        </p:nvGrpSpPr>
        <p:grpSpPr>
          <a:xfrm>
            <a:off x="9386496" y="4709049"/>
            <a:ext cx="2608583" cy="533287"/>
            <a:chOff x="9386496" y="4709049"/>
            <a:chExt cx="2608583" cy="53328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719CE1-9699-BA4A-8E79-79DFAE2CDF1F}"/>
                </a:ext>
              </a:extLst>
            </p:cNvPr>
            <p:cNvSpPr txBox="1"/>
            <p:nvPr/>
          </p:nvSpPr>
          <p:spPr>
            <a:xfrm>
              <a:off x="9386496" y="4882079"/>
              <a:ext cx="2317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Atomic Clock Signal Stations </a:t>
              </a:r>
            </a:p>
          </p:txBody>
        </p:sp>
        <p:pic>
          <p:nvPicPr>
            <p:cNvPr id="72" name="Graphic 99">
              <a:extLst>
                <a:ext uri="{FF2B5EF4-FFF2-40B4-BE49-F238E27FC236}">
                  <a16:creationId xmlns:a16="http://schemas.microsoft.com/office/drawing/2014/main" id="{766DB3A3-9241-4043-9456-DFBCC842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95114" y="4709049"/>
              <a:ext cx="399965" cy="53328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773CDA-B753-EF49-B37F-85AFB6A2F589}"/>
              </a:ext>
            </a:extLst>
          </p:cNvPr>
          <p:cNvGrpSpPr/>
          <p:nvPr/>
        </p:nvGrpSpPr>
        <p:grpSpPr>
          <a:xfrm>
            <a:off x="5781681" y="2707527"/>
            <a:ext cx="6177747" cy="3997818"/>
            <a:chOff x="5781681" y="2707527"/>
            <a:chExt cx="6177747" cy="3997818"/>
          </a:xfrm>
        </p:grpSpPr>
        <p:pic>
          <p:nvPicPr>
            <p:cNvPr id="74" name="Graphic 103">
              <a:extLst>
                <a:ext uri="{FF2B5EF4-FFF2-40B4-BE49-F238E27FC236}">
                  <a16:creationId xmlns:a16="http://schemas.microsoft.com/office/drawing/2014/main" id="{409BCBEA-C8FD-8C40-99FF-2D0AF202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81681" y="2707527"/>
              <a:ext cx="399965" cy="533287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129ED30-30C9-D649-B389-5AD67D7DC1B7}"/>
                </a:ext>
              </a:extLst>
            </p:cNvPr>
            <p:cNvSpPr/>
            <p:nvPr/>
          </p:nvSpPr>
          <p:spPr>
            <a:xfrm>
              <a:off x="9386496" y="6428281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Advanced Materials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7229DDB-8B16-CE44-9AEF-4E442E22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77707" y="4049318"/>
              <a:ext cx="160723" cy="16771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02B465A-31BA-D543-91A3-B83151C71E2E}"/>
              </a:ext>
            </a:extLst>
          </p:cNvPr>
          <p:cNvGrpSpPr/>
          <p:nvPr/>
        </p:nvGrpSpPr>
        <p:grpSpPr>
          <a:xfrm>
            <a:off x="1241674" y="2506049"/>
            <a:ext cx="10717754" cy="3723222"/>
            <a:chOff x="1241674" y="2506049"/>
            <a:chExt cx="10717754" cy="3723222"/>
          </a:xfrm>
        </p:grpSpPr>
        <p:pic>
          <p:nvPicPr>
            <p:cNvPr id="78" name="Graphic 104">
              <a:extLst>
                <a:ext uri="{FF2B5EF4-FFF2-40B4-BE49-F238E27FC236}">
                  <a16:creationId xmlns:a16="http://schemas.microsoft.com/office/drawing/2014/main" id="{355C9EEA-465D-004C-B494-F7B951B33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3705" y="2506049"/>
              <a:ext cx="399965" cy="533287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9642130-B156-F340-BB37-D0FA7C3043DE}"/>
                </a:ext>
              </a:extLst>
            </p:cNvPr>
            <p:cNvSpPr/>
            <p:nvPr/>
          </p:nvSpPr>
          <p:spPr>
            <a:xfrm>
              <a:off x="9386496" y="5952207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Forensic Science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BA46853-2A02-714E-8A91-44341F8C0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7346" y="3670176"/>
              <a:ext cx="160723" cy="16771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F11748D-2A32-914C-BA34-03B6FDA0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65473" y="3090313"/>
              <a:ext cx="160723" cy="16771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2AB8C96-086E-0E46-BD1E-BE94DA254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41674" y="4193501"/>
              <a:ext cx="160723" cy="16771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C883388-A904-CA42-909C-ABBF69E1BA76}"/>
              </a:ext>
            </a:extLst>
          </p:cNvPr>
          <p:cNvGrpSpPr/>
          <p:nvPr/>
        </p:nvGrpSpPr>
        <p:grpSpPr>
          <a:xfrm>
            <a:off x="761347" y="1840481"/>
            <a:ext cx="11198081" cy="4631465"/>
            <a:chOff x="761347" y="1840481"/>
            <a:chExt cx="11198081" cy="46314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0C3E210-EF33-6E44-875A-6D8838025B6B}"/>
                </a:ext>
              </a:extLst>
            </p:cNvPr>
            <p:cNvSpPr/>
            <p:nvPr/>
          </p:nvSpPr>
          <p:spPr>
            <a:xfrm>
              <a:off x="9386496" y="6194882"/>
              <a:ext cx="2572932" cy="277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400" dirty="0"/>
                <a:t>Disaster Resilience</a:t>
              </a:r>
            </a:p>
          </p:txBody>
        </p:sp>
        <p:pic>
          <p:nvPicPr>
            <p:cNvPr id="85" name="Graphic 46">
              <a:extLst>
                <a:ext uri="{FF2B5EF4-FFF2-40B4-BE49-F238E27FC236}">
                  <a16:creationId xmlns:a16="http://schemas.microsoft.com/office/drawing/2014/main" id="{8B7D93D3-290E-7941-AE39-E1014F13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8590" y="3309071"/>
              <a:ext cx="399965" cy="533286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6B38E01-4A2B-4944-AF00-2C44CEFD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50242" y="5179716"/>
              <a:ext cx="160723" cy="16771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48E42E4-7822-6F42-873F-5AAAA74C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13343" y="4828756"/>
              <a:ext cx="160723" cy="167711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8348315-7DAA-AD4D-9AE1-C0885D14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836949">
              <a:off x="4689253" y="4101112"/>
              <a:ext cx="148134" cy="154575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5DC3D23-5EDB-D340-BF1E-369A99E7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6118" y="3475220"/>
              <a:ext cx="160723" cy="16771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079E438-F513-9247-B8EB-C1787BB8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35032" y="5006096"/>
              <a:ext cx="160723" cy="167711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F1F7040-DE88-1840-AA71-749F2530E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5956" y="3035382"/>
              <a:ext cx="160723" cy="167711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7A603C8-8451-654D-B092-F0673B203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0437" y="3324749"/>
              <a:ext cx="160723" cy="167711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3E9F544-C1CF-744D-A78F-3F339E4F4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347" y="2361342"/>
              <a:ext cx="160723" cy="16771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2519AA3-8E6E-BA48-BCAA-13DFFE0B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2841" y="1840481"/>
              <a:ext cx="160723" cy="16771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263E93A-59E2-F94A-BD7E-FCF28884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83011" y="4435240"/>
              <a:ext cx="160723" cy="167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54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3025B2-F8BD-074A-B93B-B3CE52BAB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8AB3B5E-F287-6A4D-B452-56C37FB03122}"/>
              </a:ext>
            </a:extLst>
          </p:cNvPr>
          <p:cNvSpPr txBox="1">
            <a:spLocks/>
          </p:cNvSpPr>
          <p:nvPr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NIST FY 2022 Budget : $1,034.5 B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DD65A3-8D4A-AF45-8715-9470878107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31C4B299-846C-F541-ABB9-F9ED04C40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923197"/>
              </p:ext>
            </p:extLst>
          </p:nvPr>
        </p:nvGraphicFramePr>
        <p:xfrm>
          <a:off x="1217917" y="1000493"/>
          <a:ext cx="9865893" cy="556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TextBox 2">
            <a:extLst>
              <a:ext uri="{FF2B5EF4-FFF2-40B4-BE49-F238E27FC236}">
                <a16:creationId xmlns:a16="http://schemas.microsoft.com/office/drawing/2014/main" id="{831E9584-9C6E-4946-9959-D9F73FF58E14}"/>
              </a:ext>
            </a:extLst>
          </p:cNvPr>
          <p:cNvSpPr txBox="1"/>
          <p:nvPr/>
        </p:nvSpPr>
        <p:spPr>
          <a:xfrm>
            <a:off x="6356593" y="3686323"/>
            <a:ext cx="2164091" cy="119301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Laboratory Research (STRS) </a:t>
            </a:r>
            <a:r>
              <a:rPr 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$788 Million</a:t>
            </a:r>
            <a:endParaRPr lang="en-US" sz="1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DE6F69C-86E4-AFA4-35CE-641F37AAA9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49132"/>
              </p:ext>
            </p:extLst>
          </p:nvPr>
        </p:nvGraphicFramePr>
        <p:xfrm>
          <a:off x="1217917" y="1147819"/>
          <a:ext cx="9865893" cy="556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2">
            <a:extLst>
              <a:ext uri="{FF2B5EF4-FFF2-40B4-BE49-F238E27FC236}">
                <a16:creationId xmlns:a16="http://schemas.microsoft.com/office/drawing/2014/main" id="{7E6F6213-2C68-4F1C-EAD2-AA6D813D9E8A}"/>
              </a:ext>
            </a:extLst>
          </p:cNvPr>
          <p:cNvSpPr txBox="1"/>
          <p:nvPr/>
        </p:nvSpPr>
        <p:spPr>
          <a:xfrm>
            <a:off x="574040" y="3852279"/>
            <a:ext cx="3278607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 panose="020B0604020202020204" pitchFamily="34" charset="0"/>
              </a:rPr>
              <a:t>ITS (Manufacturing USA)</a:t>
            </a:r>
          </a:p>
          <a:p>
            <a:r>
              <a:rPr lang="en-US" sz="2000" b="1" dirty="0">
                <a:cs typeface="Arial" panose="020B0604020202020204" pitchFamily="34" charset="0"/>
              </a:rPr>
              <a:t>$16.5 Million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94A014A-D6CB-9303-4E4F-D0076AF34732}"/>
              </a:ext>
            </a:extLst>
          </p:cNvPr>
          <p:cNvSpPr txBox="1"/>
          <p:nvPr/>
        </p:nvSpPr>
        <p:spPr>
          <a:xfrm>
            <a:off x="1593747" y="5073601"/>
            <a:ext cx="2401475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Arial" panose="020B0604020202020204" pitchFamily="34" charset="0"/>
              </a:rPr>
              <a:t>ITS (Hollings MEP)</a:t>
            </a:r>
          </a:p>
          <a:p>
            <a:r>
              <a:rPr lang="en-US" sz="2000" b="1" dirty="0">
                <a:cs typeface="Arial" panose="020B0604020202020204" pitchFamily="34" charset="0"/>
              </a:rPr>
              <a:t>$150 Million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4E4D408B-82F8-1DEA-2561-F8839B2BD6CC}"/>
              </a:ext>
            </a:extLst>
          </p:cNvPr>
          <p:cNvSpPr txBox="1"/>
          <p:nvPr/>
        </p:nvSpPr>
        <p:spPr>
          <a:xfrm>
            <a:off x="1415202" y="2279985"/>
            <a:ext cx="2397140" cy="83419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Construction (CRF)</a:t>
            </a:r>
          </a:p>
          <a:p>
            <a:r>
              <a:rPr lang="en-US" sz="2000" b="1" dirty="0">
                <a:solidFill>
                  <a:schemeClr val="tx1"/>
                </a:solidFill>
                <a:cs typeface="Arial" panose="020B0604020202020204" pitchFamily="34" charset="0"/>
              </a:rPr>
              <a:t>$80 Million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350896-0949-DA93-B9FC-AE3B9842080A}"/>
              </a:ext>
            </a:extLst>
          </p:cNvPr>
          <p:cNvSpPr txBox="1"/>
          <p:nvPr/>
        </p:nvSpPr>
        <p:spPr>
          <a:xfrm>
            <a:off x="7889575" y="5907791"/>
            <a:ext cx="41968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FY 2022 Annualized Continuing Resolution.</a:t>
            </a:r>
          </a:p>
          <a:p>
            <a:r>
              <a:rPr lang="en-US" dirty="0"/>
              <a:t>Excludes one-time supplemental funds.</a:t>
            </a:r>
          </a:p>
          <a:p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995383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F32696-EA7F-5748-9F52-B929B1822A7F}"/>
              </a:ext>
            </a:extLst>
          </p:cNvPr>
          <p:cNvCxnSpPr/>
          <p:nvPr/>
        </p:nvCxnSpPr>
        <p:spPr>
          <a:xfrm>
            <a:off x="8866208" y="1085956"/>
            <a:ext cx="0" cy="3208252"/>
          </a:xfrm>
          <a:prstGeom prst="line">
            <a:avLst/>
          </a:prstGeom>
          <a:ln w="15875">
            <a:solidFill>
              <a:srgbClr val="19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9523CFC-0290-8443-8795-72B3317FFB13}"/>
              </a:ext>
            </a:extLst>
          </p:cNvPr>
          <p:cNvSpPr/>
          <p:nvPr/>
        </p:nvSpPr>
        <p:spPr>
          <a:xfrm>
            <a:off x="2424544" y="3931919"/>
            <a:ext cx="9767455" cy="2926081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DBB8398-06C0-5842-82EB-B24E68637357}"/>
              </a:ext>
            </a:extLst>
          </p:cNvPr>
          <p:cNvSpPr txBox="1">
            <a:spLocks/>
          </p:cNvSpPr>
          <p:nvPr/>
        </p:nvSpPr>
        <p:spPr>
          <a:xfrm>
            <a:off x="1099457" y="-65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Innovation</a:t>
            </a:r>
            <a:endParaRPr lang="en-US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4" descr="abraham lincoln famous quotes">
            <a:extLst>
              <a:ext uri="{FF2B5EF4-FFF2-40B4-BE49-F238E27FC236}">
                <a16:creationId xmlns:a16="http://schemas.microsoft.com/office/drawing/2014/main" id="{31238FCF-C1CB-EB49-A322-A06567597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3855" y="1074381"/>
            <a:ext cx="2438400" cy="30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D0E114-B668-8D4D-8D0E-846F84DC7DBF}"/>
              </a:ext>
            </a:extLst>
          </p:cNvPr>
          <p:cNvSpPr txBox="1"/>
          <p:nvPr/>
        </p:nvSpPr>
        <p:spPr>
          <a:xfrm>
            <a:off x="2567080" y="1461560"/>
            <a:ext cx="5674103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patent system … added the fuel of interest to the fire of genius in the discovery and production of new and useful things.</a:t>
            </a:r>
          </a:p>
          <a:p>
            <a:r>
              <a:rPr lang="en-US" sz="2000" i="1" dirty="0"/>
              <a:t>	</a:t>
            </a:r>
            <a:r>
              <a:rPr lang="en-US" i="1" dirty="0"/>
              <a:t>Abraham Lincoln – April 6, 1858</a:t>
            </a:r>
          </a:p>
        </p:txBody>
      </p:sp>
      <p:pic>
        <p:nvPicPr>
          <p:cNvPr id="13" name="Picture 6" descr="http://ipwatchdog.com/images/george-washington-150-180.jpg">
            <a:extLst>
              <a:ext uri="{FF2B5EF4-FFF2-40B4-BE49-F238E27FC236}">
                <a16:creationId xmlns:a16="http://schemas.microsoft.com/office/drawing/2014/main" id="{F8724A43-6581-C44B-808F-7B7DCD21A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3855" y="3931920"/>
            <a:ext cx="2438400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">
            <a:extLst>
              <a:ext uri="{FF2B5EF4-FFF2-40B4-BE49-F238E27FC236}">
                <a16:creationId xmlns:a16="http://schemas.microsoft.com/office/drawing/2014/main" id="{B40D9F77-AEA1-714D-8708-89767A5AD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98830" y="1196270"/>
            <a:ext cx="2890866" cy="236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8E38DC-E64E-9F46-B4E2-1E65F0E045F0}"/>
              </a:ext>
            </a:extLst>
          </p:cNvPr>
          <p:cNvSpPr txBox="1"/>
          <p:nvPr/>
        </p:nvSpPr>
        <p:spPr>
          <a:xfrm>
            <a:off x="9603840" y="3562586"/>
            <a:ext cx="21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U.S. Patent No. 6469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E14D42-400B-4D41-A83F-A72DB8FC72A9}"/>
              </a:ext>
            </a:extLst>
          </p:cNvPr>
          <p:cNvSpPr/>
          <p:nvPr/>
        </p:nvSpPr>
        <p:spPr>
          <a:xfrm>
            <a:off x="2567080" y="4126802"/>
            <a:ext cx="9188246" cy="2611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cs typeface="Calibri" panose="020F0502020204030204" pitchFamily="34" charset="0"/>
              </a:rPr>
              <a:t>…Giving effectual encouragement as well to the introduction of </a:t>
            </a:r>
            <a:r>
              <a:rPr lang="en-US" sz="2800" b="1" dirty="0">
                <a:solidFill>
                  <a:schemeClr val="bg1"/>
                </a:solidFill>
                <a:cs typeface="Calibri" panose="020F0502020204030204" pitchFamily="34" charset="0"/>
              </a:rPr>
              <a:t>new and useful inventions </a:t>
            </a:r>
            <a:r>
              <a:rPr lang="en-US" sz="2800" dirty="0">
                <a:solidFill>
                  <a:schemeClr val="bg1"/>
                </a:solidFill>
                <a:cs typeface="Calibri" panose="020F0502020204030204" pitchFamily="34" charset="0"/>
              </a:rPr>
              <a:t>from abroad as to the exertions of skill and genius in producing them at home, and of facilitating the intercourse between the distant parts of our country… </a:t>
            </a:r>
          </a:p>
          <a:p>
            <a:r>
              <a:rPr lang="en-US" i="1" dirty="0">
                <a:solidFill>
                  <a:schemeClr val="bg1"/>
                </a:solidFill>
                <a:cs typeface="Calibri" panose="020F0502020204030204" pitchFamily="34" charset="0"/>
              </a:rPr>
              <a:t>	</a:t>
            </a:r>
            <a:r>
              <a:rPr lang="en-US" sz="2000" i="1" dirty="0">
                <a:solidFill>
                  <a:schemeClr val="bg1"/>
                </a:solidFill>
                <a:cs typeface="Calibri" panose="020F0502020204030204" pitchFamily="34" charset="0"/>
              </a:rPr>
              <a:t>George Washington, State of the Union Address, January 8, 1790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6CE88B-382A-DC49-B741-74B9B0E0EE6C}"/>
              </a:ext>
            </a:extLst>
          </p:cNvPr>
          <p:cNvCxnSpPr>
            <a:cxnSpLocks/>
          </p:cNvCxnSpPr>
          <p:nvPr/>
        </p:nvCxnSpPr>
        <p:spPr>
          <a:xfrm>
            <a:off x="2424545" y="3931920"/>
            <a:ext cx="6876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69367EB-21D8-344D-95BC-FACEB4FCA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FEA308-8F49-7F46-A259-495E1DA684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5B7AFA-1998-0449-A6AE-FF7D4B4ECA59}"/>
              </a:ext>
            </a:extLst>
          </p:cNvPr>
          <p:cNvSpPr txBox="1">
            <a:spLocks/>
          </p:cNvSpPr>
          <p:nvPr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 dirty="0"/>
              <a:t>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87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A06AE-A188-C244-ACBD-83BB32A6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16841-B892-584A-96E6-3D8D12AE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FA9FA-52CE-4E45-8FAE-80E6111E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3D6CE-66E1-194F-B3BE-92F3C721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C930C-EE08-2047-91CC-9D9E2E2780E2}"/>
              </a:ext>
            </a:extLst>
          </p:cNvPr>
          <p:cNvGrpSpPr/>
          <p:nvPr/>
        </p:nvGrpSpPr>
        <p:grpSpPr>
          <a:xfrm>
            <a:off x="0" y="0"/>
            <a:ext cx="13239208" cy="7167023"/>
            <a:chOff x="-279991" y="0"/>
            <a:chExt cx="13239208" cy="7167023"/>
          </a:xfrm>
        </p:grpSpPr>
        <p:pic>
          <p:nvPicPr>
            <p:cNvPr id="7" name="Picture 2" descr="http://media.washtimes.com.s3.amazonaws.com/media/image/2015/09/08/9_8_2015_2constitution8201.jpg">
              <a:extLst>
                <a:ext uri="{FF2B5EF4-FFF2-40B4-BE49-F238E27FC236}">
                  <a16:creationId xmlns:a16="http://schemas.microsoft.com/office/drawing/2014/main" id="{8FB1141C-E09B-6E4C-931A-807B4A8B19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-279991" y="0"/>
              <a:ext cx="1247199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718AA8-D11E-064C-924F-788F1F9D695A}"/>
                </a:ext>
              </a:extLst>
            </p:cNvPr>
            <p:cNvSpPr/>
            <p:nvPr/>
          </p:nvSpPr>
          <p:spPr>
            <a:xfrm>
              <a:off x="-279990" y="0"/>
              <a:ext cx="12471990" cy="6858000"/>
            </a:xfrm>
            <a:prstGeom prst="rect">
              <a:avLst/>
            </a:prstGeom>
            <a:solidFill>
              <a:srgbClr val="202730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36823C-37C1-0045-BBD6-1D97E3534240}"/>
                </a:ext>
              </a:extLst>
            </p:cNvPr>
            <p:cNvGrpSpPr/>
            <p:nvPr/>
          </p:nvGrpSpPr>
          <p:grpSpPr>
            <a:xfrm>
              <a:off x="6375537" y="583343"/>
              <a:ext cx="6583680" cy="6583680"/>
              <a:chOff x="6925234" y="-971550"/>
              <a:chExt cx="6583680" cy="658368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C33D91-0FD3-764A-8FF9-84DC6C89AF33}"/>
                  </a:ext>
                </a:extLst>
              </p:cNvPr>
              <p:cNvSpPr/>
              <p:nvPr/>
            </p:nvSpPr>
            <p:spPr>
              <a:xfrm>
                <a:off x="6925234" y="-971550"/>
                <a:ext cx="6583680" cy="6583680"/>
              </a:xfrm>
              <a:prstGeom prst="ellipse">
                <a:avLst/>
              </a:prstGeom>
              <a:solidFill>
                <a:srgbClr val="A7AA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2" descr="http://media.washtimes.com.s3.amazonaws.com/media/image/2015/09/08/9_8_2015_2constitution8201.jpg">
                <a:extLst>
                  <a:ext uri="{FF2B5EF4-FFF2-40B4-BE49-F238E27FC236}">
                    <a16:creationId xmlns:a16="http://schemas.microsoft.com/office/drawing/2014/main" id="{E77330B0-BF73-594A-9D7B-B97CE55420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" r="24789"/>
              <a:stretch/>
            </p:blipFill>
            <p:spPr bwMode="auto">
              <a:xfrm>
                <a:off x="7062394" y="-834390"/>
                <a:ext cx="6309360" cy="6309360"/>
              </a:xfrm>
              <a:prstGeom prst="ellipse">
                <a:avLst/>
              </a:prstGeom>
              <a:noFill/>
              <a:ln w="1143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2" name="Title 7">
            <a:extLst>
              <a:ext uri="{FF2B5EF4-FFF2-40B4-BE49-F238E27FC236}">
                <a16:creationId xmlns:a16="http://schemas.microsoft.com/office/drawing/2014/main" id="{7488A8C8-AB30-5046-2F78-69BCC8FA49B9}"/>
              </a:ext>
            </a:extLst>
          </p:cNvPr>
          <p:cNvSpPr txBox="1">
            <a:spLocks/>
          </p:cNvSpPr>
          <p:nvPr/>
        </p:nvSpPr>
        <p:spPr>
          <a:xfrm>
            <a:off x="751118" y="1412823"/>
            <a:ext cx="5904410" cy="2127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 essential to commerce, trade, </a:t>
            </a:r>
            <a:b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innovation</a:t>
            </a:r>
            <a:b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4800" b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EEC764-9E6A-B915-7470-9D38501EA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0049" y="3721524"/>
            <a:ext cx="3526879" cy="0"/>
          </a:xfrm>
          <a:prstGeom prst="line">
            <a:avLst/>
          </a:prstGeom>
          <a:ln w="25400"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23703B-3AE1-E074-4E68-ECC2294D67F9}"/>
              </a:ext>
            </a:extLst>
          </p:cNvPr>
          <p:cNvSpPr txBox="1"/>
          <p:nvPr/>
        </p:nvSpPr>
        <p:spPr>
          <a:xfrm>
            <a:off x="751117" y="4280625"/>
            <a:ext cx="4027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Federal role established in the U.S. Constitution</a:t>
            </a:r>
          </a:p>
        </p:txBody>
      </p:sp>
    </p:spTree>
    <p:extLst>
      <p:ext uri="{BB962C8B-B14F-4D97-AF65-F5344CB8AC3E}">
        <p14:creationId xmlns:p14="http://schemas.microsoft.com/office/powerpoint/2010/main" val="41760649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0C30A09-75D8-CE47-858A-E88D0129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2E80D1C-9385-AE4C-89FA-77775F6AC9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5" name="Title 1">
            <a:extLst>
              <a:ext uri="{FF2B5EF4-FFF2-40B4-BE49-F238E27FC236}">
                <a16:creationId xmlns:a16="http://schemas.microsoft.com/office/drawing/2014/main" id="{9883E8DA-BC8F-7C4D-8999-59315899572C}"/>
              </a:ext>
            </a:extLst>
          </p:cNvPr>
          <p:cNvSpPr txBox="1">
            <a:spLocks/>
          </p:cNvSpPr>
          <p:nvPr/>
        </p:nvSpPr>
        <p:spPr>
          <a:xfrm>
            <a:off x="574040" y="364516"/>
            <a:ext cx="10515600" cy="525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4400"/>
              <a:t>NIST Laboratory Programs</a:t>
            </a:r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41CBFA3-8AE3-3E48-95B8-DF892C5C5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2937" y="3561055"/>
            <a:ext cx="1399032" cy="2013995"/>
          </a:xfrm>
          <a:prstGeom prst="rect">
            <a:avLst/>
          </a:prstGeom>
          <a:solidFill>
            <a:srgbClr val="B94A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1F6DD6-9267-344B-9BC3-7432B3D87934}"/>
              </a:ext>
            </a:extLst>
          </p:cNvPr>
          <p:cNvSpPr txBox="1"/>
          <p:nvPr/>
        </p:nvSpPr>
        <p:spPr>
          <a:xfrm>
            <a:off x="9402937" y="4198719"/>
            <a:ext cx="1410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NIST Center for Neutron Research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23F524D-CD61-3E4C-A2F5-C65FBEABD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95548" y="3561054"/>
            <a:ext cx="1450646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D7787F-3087-7245-B4FE-FFB148518916}"/>
              </a:ext>
            </a:extLst>
          </p:cNvPr>
          <p:cNvSpPr txBox="1"/>
          <p:nvPr/>
        </p:nvSpPr>
        <p:spPr>
          <a:xfrm>
            <a:off x="7481012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Communication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307A07B-09D0-E54C-B784-973A6E977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5213" y="3561055"/>
            <a:ext cx="140359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13397DC-E8C0-574E-BD44-442945072B35}"/>
              </a:ext>
            </a:extLst>
          </p:cNvPr>
          <p:cNvSpPr txBox="1"/>
          <p:nvPr/>
        </p:nvSpPr>
        <p:spPr>
          <a:xfrm>
            <a:off x="5893512" y="4198719"/>
            <a:ext cx="208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Information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2224FC5-14BA-3B44-AEF5-9CD792DC2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55225" y="3561054"/>
            <a:ext cx="1399032" cy="2013995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290E38E-65B0-8040-8D8A-09DB7FEA15B6}"/>
              </a:ext>
            </a:extLst>
          </p:cNvPr>
          <p:cNvSpPr txBox="1"/>
          <p:nvPr/>
        </p:nvSpPr>
        <p:spPr>
          <a:xfrm>
            <a:off x="4318712" y="4198719"/>
            <a:ext cx="2086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Engineering 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Laboratory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519695-FD62-F549-95B2-91FABD006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70203" y="3561054"/>
            <a:ext cx="139903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08823EC-A9F7-124E-A502-64EE9130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72913" y="3561055"/>
            <a:ext cx="1403592" cy="2013995"/>
          </a:xfrm>
          <a:prstGeom prst="rect">
            <a:avLst/>
          </a:prstGeom>
          <a:solidFill>
            <a:srgbClr val="113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10" descr="Industrial Laser cutting processing f flat sheet metal steel material with sparks.&#10;">
            <a:extLst>
              <a:ext uri="{FF2B5EF4-FFF2-40B4-BE49-F238E27FC236}">
                <a16:creationId xmlns:a16="http://schemas.microsoft.com/office/drawing/2014/main" id="{C6AA57EB-331D-054B-A1E8-EB3F64540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5225" y="2348884"/>
            <a:ext cx="1402923" cy="1403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" descr="The top of an a large antenna with sky behind it. ">
            <a:extLst>
              <a:ext uri="{FF2B5EF4-FFF2-40B4-BE49-F238E27FC236}">
                <a16:creationId xmlns:a16="http://schemas.microsoft.com/office/drawing/2014/main" id="{DCC83DA3-F932-C448-9A68-195714418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95548" y="2353774"/>
            <a:ext cx="1453896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Large silver cylender shaped equipment known as the neutron scattering (vSANS) instrument used in the NIST Center for Neutron Research (NCNR.">
            <a:extLst>
              <a:ext uri="{FF2B5EF4-FFF2-40B4-BE49-F238E27FC236}">
                <a16:creationId xmlns:a16="http://schemas.microsoft.com/office/drawing/2014/main" id="{283F0228-151F-3341-B53B-D70661D04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9402937" y="2348884"/>
            <a:ext cx="1399032" cy="139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Blurred man in background touch screen infront of him with a lock on it. Illustrates cloud connectivity.">
            <a:extLst>
              <a:ext uri="{FF2B5EF4-FFF2-40B4-BE49-F238E27FC236}">
                <a16:creationId xmlns:a16="http://schemas.microsoft.com/office/drawing/2014/main" id="{6F442A0E-344F-4A42-92C5-0D5F61B6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6235646" y="2348884"/>
            <a:ext cx="1399013" cy="13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AB42097-9B9F-9648-B4DA-8C4C63D949BA}"/>
              </a:ext>
            </a:extLst>
          </p:cNvPr>
          <p:cNvSpPr txBox="1"/>
          <p:nvPr/>
        </p:nvSpPr>
        <p:spPr>
          <a:xfrm>
            <a:off x="2891593" y="4198719"/>
            <a:ext cx="176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Physical Measurement Laboratory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A383F0C-031F-FE4B-9584-05C63FFE244D}"/>
              </a:ext>
            </a:extLst>
          </p:cNvPr>
          <p:cNvSpPr txBox="1"/>
          <p:nvPr/>
        </p:nvSpPr>
        <p:spPr>
          <a:xfrm>
            <a:off x="1251058" y="4198719"/>
            <a:ext cx="183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Material 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cs typeface="Arial" panose="020B0604020202020204" pitchFamily="34" charset="0"/>
              </a:rPr>
              <a:t>Measurement Laboratory</a:t>
            </a:r>
          </a:p>
        </p:txBody>
      </p:sp>
      <p:pic>
        <p:nvPicPr>
          <p:cNvPr id="106" name="Picture 8" descr="Close-up of the inside of the small apparatus used for the vacuum-to-air studies.  It is chrome piece of equipment and inside the center is the kilogram. ">
            <a:extLst>
              <a:ext uri="{FF2B5EF4-FFF2-40B4-BE49-F238E27FC236}">
                <a16:creationId xmlns:a16="http://schemas.microsoft.com/office/drawing/2014/main" id="{650D24C2-9F98-0E45-8DA4-63A5860D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3077989" y="2348884"/>
            <a:ext cx="1401578" cy="140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" descr="DNA sequencing">
            <a:extLst>
              <a:ext uri="{FF2B5EF4-FFF2-40B4-BE49-F238E27FC236}">
                <a16:creationId xmlns:a16="http://schemas.microsoft.com/office/drawing/2014/main" id="{2E340756-4588-844C-B77E-44E11E396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70203" y="2348884"/>
            <a:ext cx="1399032" cy="139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8130EE7D-22F8-654C-A901-5724E372635A}"/>
              </a:ext>
            </a:extLst>
          </p:cNvPr>
          <p:cNvSpPr txBox="1"/>
          <p:nvPr/>
        </p:nvSpPr>
        <p:spPr>
          <a:xfrm>
            <a:off x="6208836" y="3545663"/>
            <a:ext cx="1352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Credit:Shutterstock</a:t>
            </a:r>
            <a:endParaRPr lang="en-US" sz="80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CB66287-16F0-F34B-97FF-5271EEB60FD6}"/>
              </a:ext>
            </a:extLst>
          </p:cNvPr>
          <p:cNvSpPr txBox="1"/>
          <p:nvPr/>
        </p:nvSpPr>
        <p:spPr>
          <a:xfrm>
            <a:off x="4608283" y="3467100"/>
            <a:ext cx="216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Credit:Shutterstock</a:t>
            </a:r>
            <a:r>
              <a:rPr lang="en-US" sz="700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/</a:t>
            </a:r>
          </a:p>
          <a:p>
            <a:r>
              <a:rPr lang="en-US" sz="700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Dmitry </a:t>
            </a:r>
            <a:r>
              <a:rPr lang="en-US" sz="70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Kalinovsky</a:t>
            </a:r>
            <a:endParaRPr lang="en-US" sz="70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17AA75E-5B51-A643-BBD6-00FCF43A58F0}"/>
              </a:ext>
            </a:extLst>
          </p:cNvPr>
          <p:cNvSpPr txBox="1"/>
          <p:nvPr/>
        </p:nvSpPr>
        <p:spPr>
          <a:xfrm>
            <a:off x="7758665" y="3545663"/>
            <a:ext cx="15429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 Shutterstock/</a:t>
            </a:r>
            <a:r>
              <a:rPr lang="en-US" sz="80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Italianestro</a:t>
            </a:r>
            <a:endParaRPr lang="en-US" sz="80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50C93BF-902B-A24E-B4E9-0E399F6D8AF2}"/>
              </a:ext>
            </a:extLst>
          </p:cNvPr>
          <p:cNvSpPr txBox="1"/>
          <p:nvPr/>
        </p:nvSpPr>
        <p:spPr>
          <a:xfrm>
            <a:off x="3051746" y="3545663"/>
            <a:ext cx="731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Credit:NIST</a:t>
            </a:r>
            <a:endParaRPr lang="en-US" sz="80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0C88F4-50FA-D64E-9EB5-B257E8474CD4}"/>
              </a:ext>
            </a:extLst>
          </p:cNvPr>
          <p:cNvSpPr txBox="1"/>
          <p:nvPr/>
        </p:nvSpPr>
        <p:spPr>
          <a:xfrm>
            <a:off x="1414857" y="3545663"/>
            <a:ext cx="731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err="1">
                <a:solidFill>
                  <a:schemeClr val="bg1">
                    <a:alpha val="76000"/>
                  </a:schemeClr>
                </a:solidFill>
                <a:cs typeface="Arial" panose="020B0604020202020204" pitchFamily="34" charset="0"/>
              </a:rPr>
              <a:t>Credit:NIST</a:t>
            </a:r>
            <a:endParaRPr lang="en-US" sz="800">
              <a:solidFill>
                <a:schemeClr val="bg1">
                  <a:alpha val="76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549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0CABA49-B4A1-A84F-BCFF-25913D644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FC07B3-29F3-114B-806C-D8D1803F0EFD}"/>
              </a:ext>
            </a:extLst>
          </p:cNvPr>
          <p:cNvSpPr/>
          <p:nvPr/>
        </p:nvSpPr>
        <p:spPr>
          <a:xfrm>
            <a:off x="1152691" y="1073426"/>
            <a:ext cx="9880600" cy="5057790"/>
          </a:xfrm>
          <a:prstGeom prst="rect">
            <a:avLst/>
          </a:prstGeom>
          <a:solidFill>
            <a:srgbClr val="5D8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9278C-390D-0E4D-8A37-3CF1192823EE}"/>
              </a:ext>
            </a:extLst>
          </p:cNvPr>
          <p:cNvSpPr txBox="1"/>
          <p:nvPr/>
        </p:nvSpPr>
        <p:spPr>
          <a:xfrm>
            <a:off x="1658685" y="1834991"/>
            <a:ext cx="9098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0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STAY IN TOUCH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26322B-55C6-D44C-A1A7-5AFE1DB4032A}"/>
              </a:ext>
            </a:extLst>
          </p:cNvPr>
          <p:cNvSpPr txBox="1"/>
          <p:nvPr/>
        </p:nvSpPr>
        <p:spPr>
          <a:xfrm>
            <a:off x="4014631" y="3528737"/>
            <a:ext cx="438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CONTACT US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270A13-37C0-2C47-9E2B-F7D373383C06}"/>
              </a:ext>
            </a:extLst>
          </p:cNvPr>
          <p:cNvCxnSpPr>
            <a:cxnSpLocks/>
          </p:cNvCxnSpPr>
          <p:nvPr/>
        </p:nvCxnSpPr>
        <p:spPr>
          <a:xfrm>
            <a:off x="1742741" y="3283198"/>
            <a:ext cx="87889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F2DD48-A37A-9E47-BB33-118FCD1FDEDF}"/>
              </a:ext>
            </a:extLst>
          </p:cNvPr>
          <p:cNvSpPr txBox="1"/>
          <p:nvPr/>
        </p:nvSpPr>
        <p:spPr>
          <a:xfrm>
            <a:off x="8588471" y="4830528"/>
            <a:ext cx="228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nist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911F69-7DBA-6C47-B884-EB1C8F615B33}"/>
              </a:ext>
            </a:extLst>
          </p:cNvPr>
          <p:cNvSpPr txBox="1"/>
          <p:nvPr/>
        </p:nvSpPr>
        <p:spPr>
          <a:xfrm>
            <a:off x="3380545" y="4830527"/>
            <a:ext cx="166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NIST.gov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Arial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3DFCDD-3FE1-B94F-9781-F3C59ABD6CAC}"/>
              </a:ext>
            </a:extLst>
          </p:cNvPr>
          <p:cNvSpPr/>
          <p:nvPr/>
        </p:nvSpPr>
        <p:spPr>
          <a:xfrm>
            <a:off x="2439793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4E9C63-C3F1-DF41-831F-2476E5DF11B3}"/>
              </a:ext>
            </a:extLst>
          </p:cNvPr>
          <p:cNvSpPr/>
          <p:nvPr/>
        </p:nvSpPr>
        <p:spPr>
          <a:xfrm>
            <a:off x="6747379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42EF79-E38D-B74A-B187-B815171895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990" y="4561416"/>
            <a:ext cx="974555" cy="9075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22543E-7F54-CF47-A470-C6EB6C3A4C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881" y="4652443"/>
            <a:ext cx="779059" cy="7255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51876575-F090-AA43-B568-942F635B403E}"/>
              </a:ext>
            </a:extLst>
          </p:cNvPr>
          <p:cNvSpPr/>
          <p:nvPr/>
        </p:nvSpPr>
        <p:spPr>
          <a:xfrm>
            <a:off x="5824742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FFF3ED-53BA-3248-A807-0EDACB1FC7E8}"/>
              </a:ext>
            </a:extLst>
          </p:cNvPr>
          <p:cNvSpPr/>
          <p:nvPr/>
        </p:nvSpPr>
        <p:spPr>
          <a:xfrm>
            <a:off x="4918579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1D4945A-0C69-E144-A9EA-4F3C60511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870" y="4749713"/>
            <a:ext cx="510664" cy="4879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56F6E6-34D0-EE49-8D2A-DC5F0B442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832" y="4749713"/>
            <a:ext cx="225940" cy="48796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8CB4CB17-4647-724B-81ED-A0864C1706A3}"/>
              </a:ext>
            </a:extLst>
          </p:cNvPr>
          <p:cNvSpPr/>
          <p:nvPr/>
        </p:nvSpPr>
        <p:spPr>
          <a:xfrm>
            <a:off x="7665834" y="4598546"/>
            <a:ext cx="833297" cy="833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04E79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CE2FC5E-9B2A-3D40-9535-CA602D4BF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304" y="4784360"/>
            <a:ext cx="461665" cy="461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4D8BF6-6C14-6783-9A78-3E6DB7652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1732" y="-59602"/>
            <a:ext cx="5225289" cy="12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68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91F42-D043-2D40-AF98-6BB2A82D04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75"/>
            <a:ext cx="12228755" cy="6878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7B43AF-6FA8-604C-9658-6C886FE656D4}"/>
              </a:ext>
            </a:extLst>
          </p:cNvPr>
          <p:cNvSpPr/>
          <p:nvPr/>
        </p:nvSpPr>
        <p:spPr>
          <a:xfrm>
            <a:off x="878529" y="1035902"/>
            <a:ext cx="10475271" cy="4765519"/>
          </a:xfrm>
          <a:prstGeom prst="rect">
            <a:avLst/>
          </a:prstGeom>
          <a:solidFill>
            <a:srgbClr val="061D37">
              <a:alpha val="87843"/>
            </a:srgbClr>
          </a:solidFill>
          <a:ln>
            <a:solidFill>
              <a:srgbClr val="4587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FF144-A874-8D40-9673-63158A6E1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8313" y="2338891"/>
            <a:ext cx="8932127" cy="2355772"/>
          </a:xfrm>
        </p:spPr>
        <p:txBody>
          <a:bodyPr>
            <a:normAutofit/>
          </a:bodyPr>
          <a:lstStyle>
            <a:lvl1pPr algn="ctr">
              <a:defRPr sz="6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47949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3" y="0"/>
            <a:ext cx="12192000" cy="6085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rm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0493E-BF3F-BB45-AA8B-B5CC0BCE5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CAAED3-6E58-C048-8DCC-F1DC236879DA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804E8F-886D-2A2C-53CC-3FA5FB5C4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822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CAE-BB27-3E03-750D-7E15FA326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EC8E0-9B0B-0AD4-F34C-3A973659E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06D3-029F-15A3-7D58-F528ECDB2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78F74-B8D0-8DB7-CC49-AC79F6918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556DC-4BA5-3D3C-B1A0-B8404533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42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2FED-0251-FEA0-3D08-3A5FABF3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C4937-C236-BB91-7AAE-DCFF9F928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6AC6-96EF-0168-7F81-E681C6FC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B2301-7341-DA55-84DC-EA52DD2C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889F8-E860-740D-6EB4-03F091E0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FB257F-E78B-5143-9197-29A7753A1BD4}"/>
              </a:ext>
            </a:extLst>
          </p:cNvPr>
          <p:cNvSpPr/>
          <p:nvPr/>
        </p:nvSpPr>
        <p:spPr>
          <a:xfrm>
            <a:off x="-3" y="5598633"/>
            <a:ext cx="12195652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9E64F-3518-6443-83D9-B05718EA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" y="1963"/>
            <a:ext cx="12198984" cy="6861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41454-5D83-B04E-81AF-9FD3FC93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53810"/>
            <a:ext cx="10515600" cy="1325563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7EFF5-A996-6F4F-B042-6AC5C9AD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5BCF3-54DD-114C-AC77-41AB67A43060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AAB99-1B76-AED8-072E-AD2E16865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2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75"/>
            <a:ext cx="12228755" cy="6878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74" y="1170432"/>
            <a:ext cx="10166126" cy="1211612"/>
          </a:xfrm>
        </p:spPr>
        <p:txBody>
          <a:bodyPr anchor="b"/>
          <a:lstStyle>
            <a:lvl1pPr algn="l"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CF5BF-A748-DB47-BF3F-3ADB26A4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9A668-5308-374A-A0F0-7F1E52D0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07C0-9B05-8F45-903D-46447652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9FAE3-492E-8945-991C-5D2A0F241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3CDE5-653C-2C48-B912-0A4C8B267902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8FF5E92-360C-35C1-821A-845D1FC92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59F883E-0FB0-C74A-9872-9131D81B78D9}"/>
              </a:ext>
            </a:extLst>
          </p:cNvPr>
          <p:cNvSpPr/>
          <p:nvPr/>
        </p:nvSpPr>
        <p:spPr>
          <a:xfrm>
            <a:off x="0" y="5598633"/>
            <a:ext cx="12192000" cy="12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616920-52D1-3E46-95C0-7A90E9052ADC}"/>
              </a:ext>
            </a:extLst>
          </p:cNvPr>
          <p:cNvCxnSpPr>
            <a:cxnSpLocks/>
          </p:cNvCxnSpPr>
          <p:nvPr/>
        </p:nvCxnSpPr>
        <p:spPr>
          <a:xfrm>
            <a:off x="-53165" y="5598633"/>
            <a:ext cx="12290612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39DCF16-2DF1-D14C-E11C-DC4344B4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1874" y="5887658"/>
            <a:ext cx="4691918" cy="64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19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F7E5361-F20C-5A49-A77E-5EC477F3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062A5-3298-E643-BC9D-765202BF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74" y="1214040"/>
            <a:ext cx="10515600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rgbClr val="193968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5BF3-4E7C-454B-B1C9-31E74A98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04" y="5590112"/>
            <a:ext cx="12192001" cy="12678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7E46A3-6E66-5E42-8165-30B15BAF3D1B}"/>
              </a:ext>
            </a:extLst>
          </p:cNvPr>
          <p:cNvCxnSpPr>
            <a:cxnSpLocks/>
          </p:cNvCxnSpPr>
          <p:nvPr/>
        </p:nvCxnSpPr>
        <p:spPr>
          <a:xfrm>
            <a:off x="0" y="5590112"/>
            <a:ext cx="12186197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F69DB98-7B6E-8085-BD53-726F1D88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" y="5520008"/>
            <a:ext cx="6061705" cy="1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F4BE-40B8-144A-9D54-23B78E3AA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13215-FDAA-154F-967B-CE23C3346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55C6F-E7F4-A34D-83D6-1B9F5F22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15427-2CB9-7249-AAA0-192D17B2B574}"/>
              </a:ext>
            </a:extLst>
          </p:cNvPr>
          <p:cNvSpPr/>
          <p:nvPr/>
        </p:nvSpPr>
        <p:spPr>
          <a:xfrm>
            <a:off x="0" y="0"/>
            <a:ext cx="12191999" cy="939540"/>
          </a:xfrm>
          <a:prstGeom prst="rect">
            <a:avLst/>
          </a:prstGeom>
          <a:solidFill>
            <a:srgbClr val="071525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799A77-F852-864D-8D2E-6A3FA2BF0990}"/>
              </a:ext>
            </a:extLst>
          </p:cNvPr>
          <p:cNvCxnSpPr>
            <a:cxnSpLocks/>
          </p:cNvCxnSpPr>
          <p:nvPr/>
        </p:nvCxnSpPr>
        <p:spPr>
          <a:xfrm>
            <a:off x="0" y="947513"/>
            <a:ext cx="12192000" cy="0"/>
          </a:xfrm>
          <a:prstGeom prst="line">
            <a:avLst/>
          </a:prstGeom>
          <a:ln w="25400">
            <a:solidFill>
              <a:srgbClr val="2754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B7A4723-1AEC-AA11-DCE3-2293BA36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" y="-245848"/>
            <a:ext cx="6061705" cy="143123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FBE7CF-49C7-8D6C-FB02-77C3BED5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9E55340-BF08-492E-30E5-B2440B736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ABEC0F0-6B32-5823-5FA3-846258D97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7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36F84-A056-024D-8256-6D325175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A5B2-AEAF-314E-8AAC-F702653A4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515DB-95E6-C443-858B-86A26AE7D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D10BC-EA5B-B342-BB67-E3B44DFF4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F97D4-6DEF-EA9F-119F-D728BDC3E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9B5B3A-D40E-3745-AAD6-76DC54085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1" r:id="rId40"/>
    <p:sldLayoutId id="2147483702" r:id="rId4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6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7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bsw-ag.com/en/solutions-impedance-adaptations-noise-paramete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0C947D6-5485-0F92-4900-4B213FDA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Improved Correlation </a:t>
            </a:r>
            <a:r>
              <a:rPr lang="en-US" dirty="0">
                <a:solidFill>
                  <a:srgbClr val="223964"/>
                </a:solidFill>
              </a:rPr>
              <a:t>Instrument</a:t>
            </a:r>
            <a:r>
              <a:rPr lang="en-US" dirty="0"/>
              <a:t> for Measurements of Noise in Amplifiers and Transistors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898E16F9-1BA1-D951-F16B-3DE19969E3D3}"/>
              </a:ext>
            </a:extLst>
          </p:cNvPr>
          <p:cNvSpPr txBox="1">
            <a:spLocks/>
          </p:cNvSpPr>
          <p:nvPr/>
        </p:nvSpPr>
        <p:spPr>
          <a:xfrm>
            <a:off x="501874" y="43183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193968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b="0" dirty="0"/>
              <a:t>Andrew Fox</a:t>
            </a:r>
          </a:p>
          <a:p>
            <a:r>
              <a:rPr lang="en-US" sz="2800" b="0" dirty="0"/>
              <a:t>Mentor: </a:t>
            </a:r>
            <a:r>
              <a:rPr lang="en-US" sz="2800" b="0" dirty="0" err="1"/>
              <a:t>Dazhen</a:t>
            </a:r>
            <a:r>
              <a:rPr lang="en-US" sz="2800" b="0" dirty="0"/>
              <a:t> Gu</a:t>
            </a:r>
          </a:p>
        </p:txBody>
      </p:sp>
    </p:spTree>
    <p:extLst>
      <p:ext uri="{BB962C8B-B14F-4D97-AF65-F5344CB8AC3E}">
        <p14:creationId xmlns:p14="http://schemas.microsoft.com/office/powerpoint/2010/main" val="645912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showing the Gain and pahse diff vs  freq from CW tones at 33 dBm power">
            <a:extLst>
              <a:ext uri="{FF2B5EF4-FFF2-40B4-BE49-F238E27FC236}">
                <a16:creationId xmlns:a16="http://schemas.microsoft.com/office/drawing/2014/main" id="{33026D34-A190-7D7A-98D2-686620D61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98687" y="1109565"/>
            <a:ext cx="7794626" cy="389731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9ABA4-4FB6-98EF-F943-B6080D320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Send known tones every 5 MHz from 1-2 GHz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With processing steps, can find the gain and phase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Repeatability across different powers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B41BC3-DCF3-D682-D76A-48308B11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14818"/>
            <a:ext cx="7772400" cy="304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3F0974-A880-C581-7DEF-71C77ED2D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 Tone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35BD1-AA2A-E076-8EB7-09718B369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115121"/>
            <a:ext cx="7772400" cy="388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7E0F0F-337A-61BE-28D0-081DAF3CF6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09800" y="1115121"/>
            <a:ext cx="7772400" cy="388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39531-23FA-1AE1-CA7D-71B31CF620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09800" y="1115121"/>
            <a:ext cx="7772400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6FA48-559B-5CE5-460D-7629945A553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209800" y="1115121"/>
            <a:ext cx="7772400" cy="3886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0D7D4-DFD6-5D04-C0FC-8F3BA270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1E5189-584A-FEFA-25C5-3FB57647CC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5046" y="1089025"/>
            <a:ext cx="8321909" cy="389731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211A9-5082-2B3D-B574-E5161F6D5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Pilot signal – we know the noise emitted from it, and can find the gain of that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Still used for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Very similar gain as found via CW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C3A1FF-005E-5FC8-B4F0-0211F622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 Data Processing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2266524-754B-5C6B-6E28-848157C992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98687" y="1089025"/>
            <a:ext cx="7794626" cy="3897313"/>
          </a:xfrm>
          <a:prstGeom prst="rect">
            <a:avLst/>
          </a:prstGeom>
          <a:ln>
            <a:noFill/>
          </a:ln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77E342B3-1D05-8681-D3EF-4869994102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8687" y="1116394"/>
            <a:ext cx="7794626" cy="3842575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941F5-E089-AF90-1611-8A1A84A7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2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7B130-BEC9-1B79-9A1E-92ECF1A1E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819" y="5768975"/>
            <a:ext cx="9824225" cy="70882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Very similar results (RMS error of .21 and .23 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Some minor corrections still needed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695033-B8D4-A6E8-1CA9-05978ADE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Comparison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180E56-901E-00E3-0C08-563FF1BAED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2266043" y="1163265"/>
            <a:ext cx="6549458" cy="4531469"/>
          </a:xfrm>
        </p:spPr>
      </p:pic>
      <p:pic>
        <p:nvPicPr>
          <p:cNvPr id="15" name="Content Placeholder 12">
            <a:extLst>
              <a:ext uri="{FF2B5EF4-FFF2-40B4-BE49-F238E27FC236}">
                <a16:creationId xmlns:a16="http://schemas.microsoft.com/office/drawing/2014/main" id="{0C66FDAD-A741-7135-80D0-055B2196A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266043" y="1163265"/>
            <a:ext cx="6549458" cy="4531469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7B075-4F98-6B29-BDC2-4D0C195E3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7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5986-834A-5023-BF1C-73A27C7E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6" name="Picture Placeholder 15" descr="Speedometer Low with solid fill">
            <a:extLst>
              <a:ext uri="{FF2B5EF4-FFF2-40B4-BE49-F238E27FC236}">
                <a16:creationId xmlns:a16="http://schemas.microsoft.com/office/drawing/2014/main" id="{1D8BD5F4-9712-D094-B112-EC671AD21E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23726" b="-23726"/>
          <a:stretch>
            <a:fillRect/>
          </a:stretch>
        </p:blipFill>
        <p:spPr/>
      </p:pic>
      <p:pic>
        <p:nvPicPr>
          <p:cNvPr id="25" name="Picture Placeholder 24" descr="Blueprint with solid fill">
            <a:extLst>
              <a:ext uri="{FF2B5EF4-FFF2-40B4-BE49-F238E27FC236}">
                <a16:creationId xmlns:a16="http://schemas.microsoft.com/office/drawing/2014/main" id="{49894476-839D-C4DB-9769-09FB71043D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23726" b="-23726"/>
          <a:stretch>
            <a:fillRect/>
          </a:stretch>
        </p:blipFill>
        <p:spPr/>
      </p:pic>
      <p:pic>
        <p:nvPicPr>
          <p:cNvPr id="27" name="Picture Placeholder 26" descr="Soundwave with solid fill">
            <a:extLst>
              <a:ext uri="{FF2B5EF4-FFF2-40B4-BE49-F238E27FC236}">
                <a16:creationId xmlns:a16="http://schemas.microsoft.com/office/drawing/2014/main" id="{C7C877E5-1B53-A32E-FB48-4E7143EF71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23726" b="-23726"/>
          <a:stretch>
            <a:fillRect/>
          </a:stretch>
        </p:blipFill>
        <p:spPr/>
      </p:pic>
      <p:pic>
        <p:nvPicPr>
          <p:cNvPr id="23" name="Picture Placeholder 22" descr="Future with solid fill">
            <a:extLst>
              <a:ext uri="{FF2B5EF4-FFF2-40B4-BE49-F238E27FC236}">
                <a16:creationId xmlns:a16="http://schemas.microsoft.com/office/drawing/2014/main" id="{E2FFCF51-9F95-1BE1-61AC-1916447DC4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-23726" b="-2372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E7723D-3014-E08A-F59C-E39D07EB0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Correlator vs Source-Pull: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Reasonable preliminary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Hoping for better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CFF6EA-44FA-42D2-B044-C0160CDAED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&amp; Assembly: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50% original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Improved dynamic range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B219ADD-4AC2-37DE-B9F4-4B2409E396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Calibration: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CW tones + noise diode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Reproducible results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F6AFBF-6C1B-FF74-2E0C-322DE124B4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Steps: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Measure DUT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Known Gain -&gt; measure 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4DBF0-98FB-488E-9DD1-1C95C95BD8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7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43661C-F65F-693C-4E56-CEE57E94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36" y="1911385"/>
            <a:ext cx="8932127" cy="235577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7B3E9-138B-F725-F469-89ADCA5549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C43D1-2CFD-794C-D145-A6F2F38F2747}"/>
              </a:ext>
            </a:extLst>
          </p:cNvPr>
          <p:cNvSpPr txBox="1"/>
          <p:nvPr/>
        </p:nvSpPr>
        <p:spPr>
          <a:xfrm>
            <a:off x="983974" y="3768729"/>
            <a:ext cx="2335696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Special thanks to: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Dazhen</a:t>
            </a:r>
            <a:r>
              <a:rPr lang="en-US" dirty="0">
                <a:solidFill>
                  <a:schemeClr val="bg1"/>
                </a:solidFill>
              </a:rPr>
              <a:t> Gu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Xifeng Lu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Dan Kuester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Paritosh </a:t>
            </a:r>
            <a:r>
              <a:rPr lang="en-US" dirty="0" err="1">
                <a:solidFill>
                  <a:schemeClr val="bg1"/>
                </a:solidFill>
              </a:rPr>
              <a:t>Manurkar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CTL Div. 675</a:t>
            </a:r>
          </a:p>
        </p:txBody>
      </p:sp>
    </p:spTree>
    <p:extLst>
      <p:ext uri="{BB962C8B-B14F-4D97-AF65-F5344CB8AC3E}">
        <p14:creationId xmlns:p14="http://schemas.microsoft.com/office/powerpoint/2010/main" val="4149378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4988-0E63-3F68-F52D-E3D6689C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68D63-2D23-A78C-7064-F5E3F8C97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11A5-B5E6-F69C-DFEF-21812D62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F32D65-4FB9-B175-941B-21C8D169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5169" y="-70340"/>
            <a:ext cx="12262338" cy="7033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3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5F5899-A968-6AB8-96DC-0B4E789AB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3D4F88-D801-D980-D481-DB03DA4C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93" y="0"/>
            <a:ext cx="10515600" cy="1325563"/>
          </a:xfrm>
        </p:spPr>
        <p:txBody>
          <a:bodyPr/>
          <a:lstStyle/>
          <a:p>
            <a:r>
              <a:rPr lang="en-US" dirty="0"/>
              <a:t>Noise Figure &amp; Noise Temp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78D40-5161-6056-0ECF-BF64FB4B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16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7025A5-7676-9C55-70A2-756F4FAEB7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22759" y="2238983"/>
            <a:ext cx="3625668" cy="793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A68820-657E-CFC8-FF76-E154F2F0FD45}"/>
                  </a:ext>
                </a:extLst>
              </p:cNvPr>
              <p:cNvSpPr txBox="1"/>
              <p:nvPr/>
            </p:nvSpPr>
            <p:spPr>
              <a:xfrm>
                <a:off x="4905802" y="3433495"/>
                <a:ext cx="2380395" cy="565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A68820-657E-CFC8-FF76-E154F2F0F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802" y="3433495"/>
                <a:ext cx="2380395" cy="565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966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D87465-15B6-5FD6-032E-356CC66980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6926" y="1089025"/>
            <a:ext cx="9938148" cy="389731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89F22-14EB-6EDD-C0D9-63CF6C7D0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CW Tones sent from 1-2 GHz every 5 MHz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C052F2-C347-F7D9-1E32-FE597CF6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 Calibration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24915A-952A-7C24-AA17-976B978C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95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85EAF-9415-7331-1F38-C8EB575AA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8F7412-B909-60E9-78C6-425568DB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Signal Calibration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E2030E-394A-2991-BC45-9A53F9CE5C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35046" y="1089025"/>
            <a:ext cx="8321909" cy="389731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3FDCB-F34C-9E70-5DF1-B881C498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7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345506-4B5F-2EA0-9BE6-DF4DF66649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3188" y="1238112"/>
            <a:ext cx="5601903" cy="389731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59DA2-A006-D715-355B-C86A94438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Phases of the two are virtually the same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953281-DA9E-EACD-CEDC-19AD9B17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Comparison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7EE07-BA85-246F-B7CA-7794DF65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71E57-DD24-7AA2-D82D-14A675BE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11" t="7836" r="8972" b="5462"/>
          <a:stretch>
            <a:fillRect/>
          </a:stretch>
        </p:blipFill>
        <p:spPr>
          <a:xfrm>
            <a:off x="5935091" y="1238112"/>
            <a:ext cx="5437750" cy="373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36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4F14048E-7FB6-D6FD-770F-8EF9326EF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794" y="1088248"/>
            <a:ext cx="11044411" cy="526810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Noise Parameters in the 1-2 GHz regime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Noise Figure (NF): the amount of noise that an active device adds to a signal (in dB)</a:t>
            </a:r>
          </a:p>
          <a:p>
            <a:pPr marL="1143000" lvl="1" indent="-457200"/>
            <a:r>
              <a:rPr lang="en-US" dirty="0"/>
              <a:t>Minimum Noise Figure (</a:t>
            </a:r>
            <a:r>
              <a:rPr lang="en-US" dirty="0" err="1"/>
              <a:t>F</a:t>
            </a:r>
            <a:r>
              <a:rPr lang="en-US" baseline="-25000" dirty="0" err="1"/>
              <a:t>min</a:t>
            </a:r>
            <a:r>
              <a:rPr lang="en-US" dirty="0"/>
              <a:t>): lowest achievable NF for a device</a:t>
            </a:r>
          </a:p>
          <a:p>
            <a:pPr marL="1143000" lvl="1" indent="-457200"/>
            <a:r>
              <a:rPr lang="en-US" dirty="0"/>
              <a:t>Reflection coefficient (</a:t>
            </a:r>
            <a:r>
              <a:rPr lang="en-US" dirty="0" err="1"/>
              <a:t>Γ</a:t>
            </a:r>
            <a:r>
              <a:rPr lang="en-US" baseline="-25000" dirty="0" err="1"/>
              <a:t>opt</a:t>
            </a:r>
            <a:r>
              <a:rPr lang="en-US" dirty="0"/>
              <a:t>): optimal reflectance for lowest noise (complex)</a:t>
            </a:r>
          </a:p>
          <a:p>
            <a:pPr marL="1143000" lvl="1" indent="-457200"/>
            <a:r>
              <a:rPr lang="en-US" dirty="0"/>
              <a:t>Noise Resistance (R</a:t>
            </a:r>
            <a:r>
              <a:rPr lang="en-US" baseline="-25000" dirty="0"/>
              <a:t>n</a:t>
            </a:r>
            <a:r>
              <a:rPr lang="en-US" dirty="0"/>
              <a:t>): how sensitive the NF is to deviations from the optimal reflectance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NF is equivalent to Noise Temperature (NT)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Accurate measurements are vital for low-noise amplifiers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difficult to maintain precision as NF gets smaller</a:t>
            </a:r>
          </a:p>
          <a:p>
            <a:pPr marL="1143000" lvl="1" indent="-457200"/>
            <a:endParaRPr lang="en-US" dirty="0"/>
          </a:p>
          <a:p>
            <a:pPr marL="1143000" lvl="1" indent="-45720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0C30C-2C4B-A7C1-894E-26F8462A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measuring?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FC079-2011-452F-0B5C-D5DB71DF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41C9636-DEAB-0EBD-729B-A4FABE4E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659" y="3242141"/>
            <a:ext cx="436686" cy="245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949C04-EA9E-7150-9531-DB9A018C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2F28063-6D6B-31A6-B445-D15BE92C2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39828" b="39725"/>
          <a:stretch>
            <a:fillRect/>
          </a:stretch>
        </p:blipFill>
        <p:spPr>
          <a:xfrm>
            <a:off x="0" y="2621313"/>
            <a:ext cx="12192001" cy="14022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66346B-C92C-C337-34FF-EC48F614A456}"/>
              </a:ext>
            </a:extLst>
          </p:cNvPr>
          <p:cNvGrpSpPr/>
          <p:nvPr/>
        </p:nvGrpSpPr>
        <p:grpSpPr>
          <a:xfrm>
            <a:off x="3663950" y="3206422"/>
            <a:ext cx="4864104" cy="223372"/>
            <a:chOff x="3663949" y="6040903"/>
            <a:chExt cx="4864104" cy="22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B48F5F-9406-B6B2-5C5C-A1B8A934ED11}"/>
                </a:ext>
              </a:extLst>
            </p:cNvPr>
            <p:cNvSpPr/>
            <p:nvPr/>
          </p:nvSpPr>
          <p:spPr>
            <a:xfrm>
              <a:off x="3663949" y="6086475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B74B14-0026-FC01-7416-4ACADE108926}"/>
                </a:ext>
              </a:extLst>
            </p:cNvPr>
            <p:cNvSpPr/>
            <p:nvPr/>
          </p:nvSpPr>
          <p:spPr>
            <a:xfrm>
              <a:off x="8239128" y="6040903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56C4DF6-218F-AE8D-568A-F82A086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20</a:t>
            </a:fld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AC24CB49-580E-B5F7-82E8-A9759BA91B0F}"/>
              </a:ext>
            </a:extLst>
          </p:cNvPr>
          <p:cNvSpPr/>
          <p:nvPr/>
        </p:nvSpPr>
        <p:spPr>
          <a:xfrm rot="16200000">
            <a:off x="3014242" y="1270116"/>
            <a:ext cx="146116" cy="558071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B8165D54-5771-DCE3-BC09-0E607AF5D255}"/>
              </a:ext>
            </a:extLst>
          </p:cNvPr>
          <p:cNvSpPr/>
          <p:nvPr/>
        </p:nvSpPr>
        <p:spPr>
          <a:xfrm rot="16200000">
            <a:off x="9031644" y="1264062"/>
            <a:ext cx="146116" cy="558071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09F1F-5004-3111-BF1A-6A006DCA3D79}"/>
              </a:ext>
            </a:extLst>
          </p:cNvPr>
          <p:cNvSpPr txBox="1"/>
          <p:nvPr/>
        </p:nvSpPr>
        <p:spPr>
          <a:xfrm>
            <a:off x="2211098" y="4396475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2 (Out)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537DF-C2A4-2479-A9E2-252BD87D9F33}"/>
              </a:ext>
            </a:extLst>
          </p:cNvPr>
          <p:cNvSpPr txBox="1"/>
          <p:nvPr/>
        </p:nvSpPr>
        <p:spPr>
          <a:xfrm>
            <a:off x="8321475" y="4396475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1 (In)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0384E5-D9DA-F982-1AAB-91D28E4B60FC}"/>
              </a:ext>
            </a:extLst>
          </p:cNvPr>
          <p:cNvSpPr txBox="1"/>
          <p:nvPr/>
        </p:nvSpPr>
        <p:spPr>
          <a:xfrm>
            <a:off x="4318365" y="5785338"/>
            <a:ext cx="35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Both channels are read by an ADC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C1F2D33B-CD59-4566-A752-6985E5C9AD29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11015" y="3340894"/>
            <a:ext cx="4107350" cy="2629110"/>
          </a:xfrm>
          <a:prstGeom prst="curvedConnector3">
            <a:avLst>
              <a:gd name="adj1" fmla="val 10223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DB236E33-2FCD-6B81-F7C4-B5001BBD128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7873634" y="3429000"/>
            <a:ext cx="4107351" cy="2541004"/>
          </a:xfrm>
          <a:prstGeom prst="curvedConnector3">
            <a:avLst>
              <a:gd name="adj1" fmla="val 10137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716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73F8F-8CD3-92BA-A1CD-32EBA693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310B1-A7DB-E04A-7C17-31660A4B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Under Test (DUT)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4383E4-079C-413C-F6C6-423C8EF6F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9828" b="39725"/>
          <a:stretch>
            <a:fillRect/>
          </a:stretch>
        </p:blipFill>
        <p:spPr>
          <a:xfrm>
            <a:off x="-1" y="5455794"/>
            <a:ext cx="12192001" cy="14022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B0E1905-151A-32ED-9DF8-C53322D7E356}"/>
              </a:ext>
            </a:extLst>
          </p:cNvPr>
          <p:cNvGrpSpPr/>
          <p:nvPr/>
        </p:nvGrpSpPr>
        <p:grpSpPr>
          <a:xfrm>
            <a:off x="3663949" y="6040903"/>
            <a:ext cx="4864104" cy="223372"/>
            <a:chOff x="3663949" y="6040903"/>
            <a:chExt cx="4864104" cy="22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EBCBA87-4AF6-6E28-8A7C-0214567E2D15}"/>
                </a:ext>
              </a:extLst>
            </p:cNvPr>
            <p:cNvSpPr/>
            <p:nvPr/>
          </p:nvSpPr>
          <p:spPr>
            <a:xfrm>
              <a:off x="3663949" y="6086475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5FA286-DB9F-672C-C7C8-BF86BE4F66A1}"/>
                </a:ext>
              </a:extLst>
            </p:cNvPr>
            <p:cNvSpPr/>
            <p:nvPr/>
          </p:nvSpPr>
          <p:spPr>
            <a:xfrm>
              <a:off x="8239128" y="6040903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FC8C84E-40B9-D2C3-126A-C815C308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B9EDA-957B-2FD1-B853-6DF94DCA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34" r="17386"/>
          <a:stretch>
            <a:fillRect/>
          </a:stretch>
        </p:blipFill>
        <p:spPr>
          <a:xfrm>
            <a:off x="7447175" y="1583703"/>
            <a:ext cx="3906625" cy="3361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B5E59-F137-5C37-2646-4A0AB990ED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rcRect l="24489" r="24355"/>
          <a:stretch>
            <a:fillRect/>
          </a:stretch>
        </p:blipFill>
        <p:spPr>
          <a:xfrm>
            <a:off x="6483496" y="5659126"/>
            <a:ext cx="550352" cy="605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E1F7B6-3617-36C3-DB45-162F239B518D}"/>
              </a:ext>
            </a:extLst>
          </p:cNvPr>
          <p:cNvSpPr txBox="1"/>
          <p:nvPr/>
        </p:nvSpPr>
        <p:spPr>
          <a:xfrm>
            <a:off x="838200" y="1583703"/>
            <a:ext cx="66089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Arbitrary low-noise transistor or amplifier</a:t>
            </a:r>
          </a:p>
        </p:txBody>
      </p:sp>
    </p:spTree>
    <p:extLst>
      <p:ext uri="{BB962C8B-B14F-4D97-AF65-F5344CB8AC3E}">
        <p14:creationId xmlns:p14="http://schemas.microsoft.com/office/powerpoint/2010/main" val="173145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64679-294B-DF43-6DB2-DC2C7354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A623-3012-98C3-79AC-E79E72F7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643CBA-DD9F-A073-07C8-720398915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9828" b="39725"/>
          <a:stretch>
            <a:fillRect/>
          </a:stretch>
        </p:blipFill>
        <p:spPr>
          <a:xfrm>
            <a:off x="-1" y="5455794"/>
            <a:ext cx="12192001" cy="14022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DC4BC9C-617C-1370-0513-B5AEF0B22BB6}"/>
              </a:ext>
            </a:extLst>
          </p:cNvPr>
          <p:cNvGrpSpPr/>
          <p:nvPr/>
        </p:nvGrpSpPr>
        <p:grpSpPr>
          <a:xfrm>
            <a:off x="3663949" y="6040903"/>
            <a:ext cx="4864104" cy="223372"/>
            <a:chOff x="3663949" y="6040903"/>
            <a:chExt cx="4864104" cy="22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E66824-37A2-7649-01D7-40D926767BD4}"/>
                </a:ext>
              </a:extLst>
            </p:cNvPr>
            <p:cNvSpPr/>
            <p:nvPr/>
          </p:nvSpPr>
          <p:spPr>
            <a:xfrm>
              <a:off x="3663949" y="6086475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9E8B7D-B455-C28F-0D62-5EFFD256A0B9}"/>
                </a:ext>
              </a:extLst>
            </p:cNvPr>
            <p:cNvSpPr/>
            <p:nvPr/>
          </p:nvSpPr>
          <p:spPr>
            <a:xfrm>
              <a:off x="8239128" y="6040903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AE41E6-0124-6DCC-D33B-4489F51F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F0B87-796B-7805-4A5D-0A2F094251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89" r="24355"/>
          <a:stretch>
            <a:fillRect/>
          </a:stretch>
        </p:blipFill>
        <p:spPr>
          <a:xfrm>
            <a:off x="7447175" y="799303"/>
            <a:ext cx="3906625" cy="42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BE651-C1BD-2BD5-616E-F4F7A20EEB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rcRect l="16182" r="15805"/>
          <a:stretch>
            <a:fillRect/>
          </a:stretch>
        </p:blipFill>
        <p:spPr>
          <a:xfrm>
            <a:off x="7245987" y="5734200"/>
            <a:ext cx="741674" cy="613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E8DB4-690C-B6B9-7FAF-DB413EB670E2}"/>
              </a:ext>
            </a:extLst>
          </p:cNvPr>
          <p:cNvSpPr txBox="1"/>
          <p:nvPr/>
        </p:nvSpPr>
        <p:spPr>
          <a:xfrm>
            <a:off x="838200" y="1501802"/>
            <a:ext cx="660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CF1020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 dB isolation</a:t>
            </a:r>
          </a:p>
        </p:txBody>
      </p:sp>
      <p:pic>
        <p:nvPicPr>
          <p:cNvPr id="1026" name="Picture 2" descr="circular arrow red | Free SVG">
            <a:extLst>
              <a:ext uri="{FF2B5EF4-FFF2-40B4-BE49-F238E27FC236}">
                <a16:creationId xmlns:a16="http://schemas.microsoft.com/office/drawing/2014/main" id="{6879C05D-B32C-0383-3F01-4FB98993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57487" y="224979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130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AEFC7-C16B-881C-8975-CBF08D516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96A9-E5CE-877D-A149-303B3B57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09EB49-728A-A429-0140-F91439FF8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9828" b="39725"/>
          <a:stretch>
            <a:fillRect/>
          </a:stretch>
        </p:blipFill>
        <p:spPr>
          <a:xfrm>
            <a:off x="-1" y="5455794"/>
            <a:ext cx="12192001" cy="14022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9EDF23-BCC0-5BB5-4BE6-8C071D0A7241}"/>
              </a:ext>
            </a:extLst>
          </p:cNvPr>
          <p:cNvGrpSpPr/>
          <p:nvPr/>
        </p:nvGrpSpPr>
        <p:grpSpPr>
          <a:xfrm>
            <a:off x="3663949" y="6040903"/>
            <a:ext cx="4864104" cy="223372"/>
            <a:chOff x="3663949" y="6040903"/>
            <a:chExt cx="4864104" cy="22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BF8D907-6153-8EE3-9907-129A4369C2BB}"/>
                </a:ext>
              </a:extLst>
            </p:cNvPr>
            <p:cNvSpPr/>
            <p:nvPr/>
          </p:nvSpPr>
          <p:spPr>
            <a:xfrm>
              <a:off x="3663949" y="6086475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4968BD-2963-FFFF-7747-D6831579AA45}"/>
                </a:ext>
              </a:extLst>
            </p:cNvPr>
            <p:cNvSpPr/>
            <p:nvPr/>
          </p:nvSpPr>
          <p:spPr>
            <a:xfrm>
              <a:off x="8239128" y="6040903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0AC8C6-D7C0-41F7-17AA-4F0D6BEE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D0362-1977-DB74-C94C-59DBE2AB4D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82" r="15805"/>
          <a:stretch>
            <a:fillRect/>
          </a:stretch>
        </p:blipFill>
        <p:spPr>
          <a:xfrm>
            <a:off x="7447175" y="1583703"/>
            <a:ext cx="3906625" cy="3230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2D439-44C0-093D-60B2-66A42AAC802D}"/>
              </a:ext>
            </a:extLst>
          </p:cNvPr>
          <p:cNvSpPr txBox="1"/>
          <p:nvPr/>
        </p:nvSpPr>
        <p:spPr>
          <a:xfrm>
            <a:off x="838200" y="1583703"/>
            <a:ext cx="660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CI1020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 dB Isolation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2E4932-632B-98C5-9DA9-5B46F95A702A}"/>
              </a:ext>
            </a:extLst>
          </p:cNvPr>
          <p:cNvGrpSpPr/>
          <p:nvPr/>
        </p:nvGrpSpPr>
        <p:grpSpPr>
          <a:xfrm>
            <a:off x="8025371" y="5855002"/>
            <a:ext cx="716437" cy="462945"/>
            <a:chOff x="7447175" y="1583703"/>
            <a:chExt cx="3906625" cy="21974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317DEF-3D0B-F0BE-672A-50CF702E0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0"/>
            </a:blip>
            <a:stretch>
              <a:fillRect/>
            </a:stretch>
          </p:blipFill>
          <p:spPr>
            <a:xfrm>
              <a:off x="7447175" y="1583703"/>
              <a:ext cx="3906625" cy="219747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07DB5D-1433-B5F0-C57B-4A53F157F12A}"/>
                </a:ext>
              </a:extLst>
            </p:cNvPr>
            <p:cNvSpPr/>
            <p:nvPr/>
          </p:nvSpPr>
          <p:spPr>
            <a:xfrm>
              <a:off x="8446417" y="2394408"/>
              <a:ext cx="1923068" cy="1102936"/>
            </a:xfrm>
            <a:prstGeom prst="rect">
              <a:avLst/>
            </a:prstGeom>
            <a:solidFill>
              <a:srgbClr val="FFEAC4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DCD92C0-EA43-9FD9-5D9A-59A7900DAD64}"/>
              </a:ext>
            </a:extLst>
          </p:cNvPr>
          <p:cNvSpPr/>
          <p:nvPr/>
        </p:nvSpPr>
        <p:spPr>
          <a:xfrm>
            <a:off x="8208622" y="4006392"/>
            <a:ext cx="2415386" cy="377072"/>
          </a:xfrm>
          <a:prstGeom prst="rightArrow">
            <a:avLst>
              <a:gd name="adj1" fmla="val 50000"/>
              <a:gd name="adj2" fmla="val 85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1F39B2-FB17-2CED-71B3-1CED65851081}"/>
              </a:ext>
            </a:extLst>
          </p:cNvPr>
          <p:cNvGrpSpPr/>
          <p:nvPr/>
        </p:nvGrpSpPr>
        <p:grpSpPr>
          <a:xfrm>
            <a:off x="8208622" y="3535030"/>
            <a:ext cx="2415386" cy="709367"/>
            <a:chOff x="8208622" y="3535030"/>
            <a:chExt cx="2415386" cy="709367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A56ADC79-B40F-5555-0C84-445AB9D65F18}"/>
                </a:ext>
              </a:extLst>
            </p:cNvPr>
            <p:cNvSpPr/>
            <p:nvPr/>
          </p:nvSpPr>
          <p:spPr>
            <a:xfrm rot="10800000">
              <a:off x="8208622" y="3681331"/>
              <a:ext cx="2415386" cy="377072"/>
            </a:xfrm>
            <a:prstGeom prst="rightArrow">
              <a:avLst>
                <a:gd name="adj1" fmla="val 50000"/>
                <a:gd name="adj2" fmla="val 85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Multiply 16">
              <a:extLst>
                <a:ext uri="{FF2B5EF4-FFF2-40B4-BE49-F238E27FC236}">
                  <a16:creationId xmlns:a16="http://schemas.microsoft.com/office/drawing/2014/main" id="{F9DD4161-993B-0C44-DAE3-98E95CFD0CFC}"/>
                </a:ext>
              </a:extLst>
            </p:cNvPr>
            <p:cNvSpPr/>
            <p:nvPr/>
          </p:nvSpPr>
          <p:spPr>
            <a:xfrm>
              <a:off x="9051695" y="3535030"/>
              <a:ext cx="697583" cy="709367"/>
            </a:xfrm>
            <a:prstGeom prst="mathMultipl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723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D5F9-12C6-E896-8F35-4B06D5DEE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F3A6-8233-E97B-DDA3-A58C6E37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Noise Amplifier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ACB257C-B7DC-770A-8B8E-F11ED04A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9828" b="39725"/>
          <a:stretch>
            <a:fillRect/>
          </a:stretch>
        </p:blipFill>
        <p:spPr>
          <a:xfrm>
            <a:off x="-1" y="5455794"/>
            <a:ext cx="12192001" cy="14022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6FEE9D-9769-CB9D-41EF-3DBD81B002FB}"/>
              </a:ext>
            </a:extLst>
          </p:cNvPr>
          <p:cNvGrpSpPr/>
          <p:nvPr/>
        </p:nvGrpSpPr>
        <p:grpSpPr>
          <a:xfrm>
            <a:off x="3663949" y="6040903"/>
            <a:ext cx="4864104" cy="223372"/>
            <a:chOff x="3663949" y="6040903"/>
            <a:chExt cx="4864104" cy="22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63D1D3-2986-0B3A-F1CA-B7F247C994D4}"/>
                </a:ext>
              </a:extLst>
            </p:cNvPr>
            <p:cNvSpPr/>
            <p:nvPr/>
          </p:nvSpPr>
          <p:spPr>
            <a:xfrm>
              <a:off x="3663949" y="6086475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C0996E-8AFB-B9B5-7ACB-E0EE1F6454DF}"/>
                </a:ext>
              </a:extLst>
            </p:cNvPr>
            <p:cNvSpPr/>
            <p:nvPr/>
          </p:nvSpPr>
          <p:spPr>
            <a:xfrm>
              <a:off x="8239128" y="6040903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533DE-2CB9-0F76-8010-F776FF45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6389B-D245-7541-1A4C-14C9F92319BB}"/>
              </a:ext>
            </a:extLst>
          </p:cNvPr>
          <p:cNvSpPr txBox="1"/>
          <p:nvPr/>
        </p:nvSpPr>
        <p:spPr>
          <a:xfrm>
            <a:off x="838200" y="1583703"/>
            <a:ext cx="6608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FMAM 1019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40dB 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.8 dB 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11dBm output power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A982B5-6847-1E19-5F97-DC39FF5425FD}"/>
              </a:ext>
            </a:extLst>
          </p:cNvPr>
          <p:cNvGrpSpPr/>
          <p:nvPr/>
        </p:nvGrpSpPr>
        <p:grpSpPr>
          <a:xfrm>
            <a:off x="7447175" y="1583703"/>
            <a:ext cx="3906625" cy="2197477"/>
            <a:chOff x="7447175" y="1583703"/>
            <a:chExt cx="3906625" cy="21974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72BA09-02A6-E8C1-1AF9-FC430EE3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47175" y="1583703"/>
              <a:ext cx="3906625" cy="219747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0DCA63-E992-F6F4-A8FD-B832EA910A89}"/>
                </a:ext>
              </a:extLst>
            </p:cNvPr>
            <p:cNvSpPr/>
            <p:nvPr/>
          </p:nvSpPr>
          <p:spPr>
            <a:xfrm>
              <a:off x="8438953" y="2357797"/>
              <a:ext cx="1923068" cy="1150333"/>
            </a:xfrm>
            <a:prstGeom prst="rect">
              <a:avLst/>
            </a:prstGeom>
            <a:solidFill>
              <a:srgbClr val="FFEA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FB8D7E2-2A18-6B5F-53BB-6B84B660CEC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8759235" y="5875226"/>
            <a:ext cx="1067194" cy="60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6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00891-A4F1-D788-BF65-50383547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07AB-0961-C6A5-C6F7-7C86087D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Attenuator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AC593D-558A-94C4-3C79-0E4CE96E0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9828" b="39725"/>
          <a:stretch>
            <a:fillRect/>
          </a:stretch>
        </p:blipFill>
        <p:spPr>
          <a:xfrm>
            <a:off x="-1" y="5455794"/>
            <a:ext cx="12192001" cy="14022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FFAF668-712B-DAC7-2ACD-BEB900938B52}"/>
              </a:ext>
            </a:extLst>
          </p:cNvPr>
          <p:cNvGrpSpPr/>
          <p:nvPr/>
        </p:nvGrpSpPr>
        <p:grpSpPr>
          <a:xfrm>
            <a:off x="3663949" y="6040903"/>
            <a:ext cx="4864104" cy="223372"/>
            <a:chOff x="3663949" y="6040903"/>
            <a:chExt cx="4864104" cy="22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B5AA1F-38E5-89A3-46A7-EC24D193428B}"/>
                </a:ext>
              </a:extLst>
            </p:cNvPr>
            <p:cNvSpPr/>
            <p:nvPr/>
          </p:nvSpPr>
          <p:spPr>
            <a:xfrm>
              <a:off x="3663949" y="6086475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F1843C-C830-157E-A641-17E577454E29}"/>
                </a:ext>
              </a:extLst>
            </p:cNvPr>
            <p:cNvSpPr/>
            <p:nvPr/>
          </p:nvSpPr>
          <p:spPr>
            <a:xfrm>
              <a:off x="8239128" y="6040903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0337672-0DFF-86AF-00E8-EF45EFF3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34338-AE98-7543-0195-05A424904C72}"/>
              </a:ext>
            </a:extLst>
          </p:cNvPr>
          <p:cNvSpPr txBox="1"/>
          <p:nvPr/>
        </p:nvSpPr>
        <p:spPr>
          <a:xfrm>
            <a:off x="838200" y="1583703"/>
            <a:ext cx="660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PE70A1049S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0-41dB Attenuation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improved dynamic range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26ED4-886C-2EF4-DD29-75FCE3F41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175" y="1583703"/>
            <a:ext cx="3906625" cy="2197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C3E8F6-D300-ADAB-DFA3-B519DB87A2F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rcRect l="3021" r="3536"/>
          <a:stretch>
            <a:fillRect/>
          </a:stretch>
        </p:blipFill>
        <p:spPr>
          <a:xfrm>
            <a:off x="10143241" y="6040903"/>
            <a:ext cx="61353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3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BD1DB-0F56-D680-02B7-7B06DBC9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BD1C17-E9A8-0C04-A48D-E6753A48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1" r="3536"/>
          <a:stretch>
            <a:fillRect/>
          </a:stretch>
        </p:blipFill>
        <p:spPr>
          <a:xfrm>
            <a:off x="7447175" y="1690688"/>
            <a:ext cx="3909493" cy="2353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1B40A-D28A-0933-77BA-4D36F09D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 Pass Filter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DE65449-FADA-737C-E110-90FE5E57B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39828" b="39725"/>
          <a:stretch>
            <a:fillRect/>
          </a:stretch>
        </p:blipFill>
        <p:spPr>
          <a:xfrm>
            <a:off x="-1" y="5455794"/>
            <a:ext cx="12192001" cy="14022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E3DE90-C05F-23EF-FBDF-744C89BB9B17}"/>
              </a:ext>
            </a:extLst>
          </p:cNvPr>
          <p:cNvGrpSpPr/>
          <p:nvPr/>
        </p:nvGrpSpPr>
        <p:grpSpPr>
          <a:xfrm>
            <a:off x="3663949" y="6040903"/>
            <a:ext cx="4864104" cy="223372"/>
            <a:chOff x="3663949" y="6040903"/>
            <a:chExt cx="4864104" cy="22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99258C-A1F8-767B-EE7C-340EC133E8DA}"/>
                </a:ext>
              </a:extLst>
            </p:cNvPr>
            <p:cNvSpPr/>
            <p:nvPr/>
          </p:nvSpPr>
          <p:spPr>
            <a:xfrm>
              <a:off x="3663949" y="6086475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EA3031-0DA5-1692-9429-5F76BA118601}"/>
                </a:ext>
              </a:extLst>
            </p:cNvPr>
            <p:cNvSpPr/>
            <p:nvPr/>
          </p:nvSpPr>
          <p:spPr>
            <a:xfrm>
              <a:off x="8239128" y="6040903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7B796FA-8AF5-59B3-F962-412E4E66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ED560-3CF4-6506-692A-343B7C1C3FDF}"/>
              </a:ext>
            </a:extLst>
          </p:cNvPr>
          <p:cNvSpPr txBox="1"/>
          <p:nvPr/>
        </p:nvSpPr>
        <p:spPr>
          <a:xfrm>
            <a:off x="838200" y="1583703"/>
            <a:ext cx="660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CFB 10201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allows 1-2 </a:t>
            </a:r>
            <a:r>
              <a:rPr lang="en-US" dirty="0" err="1"/>
              <a:t>Ghz</a:t>
            </a:r>
            <a:r>
              <a:rPr lang="en-US" dirty="0"/>
              <a:t>, 50 dB attenuation otherwise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68A3A-33E6-182F-DCC7-C57E0E9918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rcRect l="7752" r="8077"/>
          <a:stretch>
            <a:fillRect/>
          </a:stretch>
        </p:blipFill>
        <p:spPr>
          <a:xfrm>
            <a:off x="11087464" y="6105824"/>
            <a:ext cx="337823" cy="2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9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B053E-9F28-7A7F-03B8-D31D85C6F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B160EC-0623-E32B-5166-C011380D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52" r="8077"/>
          <a:stretch>
            <a:fillRect/>
          </a:stretch>
        </p:blipFill>
        <p:spPr>
          <a:xfrm>
            <a:off x="7446302" y="1581346"/>
            <a:ext cx="3908371" cy="2611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38EB9-54D2-8EDF-481D-DF1D83AD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Medium Power Amplifier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1DF743-37C0-157B-294C-EAF7B18F7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39828" b="39725"/>
          <a:stretch>
            <a:fillRect/>
          </a:stretch>
        </p:blipFill>
        <p:spPr>
          <a:xfrm>
            <a:off x="-1" y="5455794"/>
            <a:ext cx="12192001" cy="14022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98B8196-8A91-1890-68F5-D7D75AB082F6}"/>
              </a:ext>
            </a:extLst>
          </p:cNvPr>
          <p:cNvGrpSpPr/>
          <p:nvPr/>
        </p:nvGrpSpPr>
        <p:grpSpPr>
          <a:xfrm>
            <a:off x="3663949" y="6040903"/>
            <a:ext cx="4864104" cy="223372"/>
            <a:chOff x="3663949" y="6040903"/>
            <a:chExt cx="4864104" cy="22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51CF50-3A15-CD8C-6666-C2ED00EBCCC3}"/>
                </a:ext>
              </a:extLst>
            </p:cNvPr>
            <p:cNvSpPr/>
            <p:nvPr/>
          </p:nvSpPr>
          <p:spPr>
            <a:xfrm>
              <a:off x="3663949" y="6086475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2E80E0-028C-1BB3-2197-B55E3FEFBA85}"/>
                </a:ext>
              </a:extLst>
            </p:cNvPr>
            <p:cNvSpPr/>
            <p:nvPr/>
          </p:nvSpPr>
          <p:spPr>
            <a:xfrm>
              <a:off x="8239128" y="6040903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23A572-FB33-2D86-F731-D29574A0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76D28-6EE4-A5D9-DBDC-9A920471D76C}"/>
              </a:ext>
            </a:extLst>
          </p:cNvPr>
          <p:cNvSpPr txBox="1"/>
          <p:nvPr/>
        </p:nvSpPr>
        <p:spPr>
          <a:xfrm>
            <a:off x="838200" y="1583703"/>
            <a:ext cx="6608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ZX60-2534MA+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 40 dB 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2.6 DB NF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 dBm output power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5FB31-1213-6892-929D-F1AE6AED45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11565815" y="6066507"/>
            <a:ext cx="321385" cy="1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AB02B-A416-5D44-B086-394A57C8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D289-10ED-906D-D72C-FE635B97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Pass Filter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B63C91-938A-E2EF-410A-0D9E1F047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9828" b="39725"/>
          <a:stretch>
            <a:fillRect/>
          </a:stretch>
        </p:blipFill>
        <p:spPr>
          <a:xfrm>
            <a:off x="-1" y="5455794"/>
            <a:ext cx="12192001" cy="140220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DB5DF0-2EB1-77BB-D583-9EA01AF85188}"/>
              </a:ext>
            </a:extLst>
          </p:cNvPr>
          <p:cNvGrpSpPr/>
          <p:nvPr/>
        </p:nvGrpSpPr>
        <p:grpSpPr>
          <a:xfrm>
            <a:off x="3663949" y="6040903"/>
            <a:ext cx="4864104" cy="223372"/>
            <a:chOff x="3663949" y="6040903"/>
            <a:chExt cx="4864104" cy="223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9793B4-7908-6808-8D34-05E7045B98BF}"/>
                </a:ext>
              </a:extLst>
            </p:cNvPr>
            <p:cNvSpPr/>
            <p:nvPr/>
          </p:nvSpPr>
          <p:spPr>
            <a:xfrm>
              <a:off x="3663949" y="6086475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52BB63-12DB-7040-1ADB-DA25EEBCF8B6}"/>
                </a:ext>
              </a:extLst>
            </p:cNvPr>
            <p:cNvSpPr/>
            <p:nvPr/>
          </p:nvSpPr>
          <p:spPr>
            <a:xfrm>
              <a:off x="8239128" y="6040903"/>
              <a:ext cx="288925" cy="177800"/>
            </a:xfrm>
            <a:prstGeom prst="rect">
              <a:avLst/>
            </a:prstGeom>
            <a:solidFill>
              <a:srgbClr val="FEE8C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017999A-FB20-5D52-7C96-0379E119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3F2BA-600B-5843-8B6D-570DF29D13D1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8EE82-62F8-727C-58B0-A93391AE01C4}"/>
              </a:ext>
            </a:extLst>
          </p:cNvPr>
          <p:cNvSpPr txBox="1"/>
          <p:nvPr/>
        </p:nvSpPr>
        <p:spPr>
          <a:xfrm>
            <a:off x="838200" y="1583703"/>
            <a:ext cx="660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VLFG-2000+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~42 dB attenuation above 2GHz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585E6-37F3-D012-155E-C5DFEE443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302" y="1581346"/>
            <a:ext cx="3907498" cy="21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5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 diagram showing the Source Pull method consisting of a noise source going to a Coaxial tuner then to the DUT. The input and the output of the DUT is measured by a newtork analyzer,">
            <a:extLst>
              <a:ext uri="{FF2B5EF4-FFF2-40B4-BE49-F238E27FC236}">
                <a16:creationId xmlns:a16="http://schemas.microsoft.com/office/drawing/2014/main" id="{7598E984-8681-76ED-0B65-09CED99F19F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4916" y="1112653"/>
            <a:ext cx="8202167" cy="379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2E6D7-C5C7-34E8-6853-70D997957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Send a known amount of noise with varying source impedance into amplifier, analyzer measures noise figure/noise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Tuners are mechanical, and often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best fraction of a decibel precision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0674D-0CC9-FC75-33FE-F2643B8F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Source-Pull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2E857-2FA8-BF5E-A371-15B04B7D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FD11A-81BA-29E1-8AAF-2A762C1616A8}"/>
              </a:ext>
            </a:extLst>
          </p:cNvPr>
          <p:cNvSpPr txBox="1"/>
          <p:nvPr/>
        </p:nvSpPr>
        <p:spPr>
          <a:xfrm>
            <a:off x="1994916" y="4906155"/>
            <a:ext cx="820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BSW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Testsystems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Consulting AG. </a:t>
            </a:r>
            <a:r>
              <a:rPr lang="en-US" sz="1400" i="1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Impedance Adaptations / Noise Parameter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B15CB-1552-F337-B1A8-A1F664E7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76926" y="1314818"/>
            <a:ext cx="683394" cy="388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2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The old design for the correlator">
            <a:extLst>
              <a:ext uri="{FF2B5EF4-FFF2-40B4-BE49-F238E27FC236}">
                <a16:creationId xmlns:a16="http://schemas.microsoft.com/office/drawing/2014/main" id="{2A847267-3F4A-D179-93B4-7892BFD700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60180" y="1089025"/>
            <a:ext cx="4871641" cy="389731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04B9F-AE2A-83AD-0D26-BE6641FF7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Directly samples noise waves emanating from input (Ch 1) and output (Ch 2) ports of the DUT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Uses an Analog to Digital converter (ADC) and digital signal processing to convert time series data to frequency series and find power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Processed data used to calculate noise parameters (and NF)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4FDE4-D6B5-B58E-DF9B-4F4DA1AF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Correlator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CA6D5-6741-B7BF-D329-AD60C264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3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The new diagram for the correlator method. the stages are DUT to Circulator to Isolator to attenuator to BPF to amplifier to LPF to ADC.">
            <a:extLst>
              <a:ext uri="{FF2B5EF4-FFF2-40B4-BE49-F238E27FC236}">
                <a16:creationId xmlns:a16="http://schemas.microsoft.com/office/drawing/2014/main" id="{73E9239E-1BDE-519B-76AA-4F50E18FC9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73395" y="1333919"/>
            <a:ext cx="8065814" cy="4284964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E77479F-918A-5052-121B-597360F1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Correlator Method -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6E0557-0BE7-5E5C-6078-0DA0D51C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5B3A-D40E-3745-AAD6-76DC540853BB}" type="slidenum">
              <a:rPr lang="en-US" smtClean="0"/>
              <a:t>5</a:t>
            </a:fld>
            <a:endParaRPr lang="en-US"/>
          </a:p>
        </p:txBody>
      </p:sp>
      <p:pic>
        <p:nvPicPr>
          <p:cNvPr id="22" name="Graphic 21" descr="Th oiginal design for the correaltor device.">
            <a:extLst>
              <a:ext uri="{FF2B5EF4-FFF2-40B4-BE49-F238E27FC236}">
                <a16:creationId xmlns:a16="http://schemas.microsoft.com/office/drawing/2014/main" id="{6BA05A91-E3FC-23E3-9F36-1D479FF95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605" y="1289498"/>
            <a:ext cx="8065814" cy="437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6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5" descr="An image showing the new design for the correltor In or out channel">
            <a:extLst>
              <a:ext uri="{FF2B5EF4-FFF2-40B4-BE49-F238E27FC236}">
                <a16:creationId xmlns:a16="http://schemas.microsoft.com/office/drawing/2014/main" id="{2F9C0D40-C88A-DA6E-5E01-415A021C962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16068" r="21271"/>
          <a:stretch>
            <a:fillRect/>
          </a:stretch>
        </p:blipFill>
        <p:spPr>
          <a:xfrm>
            <a:off x="1489637" y="3401920"/>
            <a:ext cx="3520012" cy="31598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229398-6F31-15CC-7393-2481CD17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Redesigned Structures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1B5C30-7EAB-AF50-65B6-202F7633B9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31030" y="2166863"/>
            <a:ext cx="3837227" cy="13989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Greatly reduced size ( &lt; 50% original size)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Added adjustable attenuator, second stage amplifier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889AD10-9496-7C71-EE30-613203A75E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31030" y="1593672"/>
            <a:ext cx="3837227" cy="382436"/>
          </a:xfrm>
        </p:spPr>
        <p:txBody>
          <a:bodyPr/>
          <a:lstStyle/>
          <a:p>
            <a:pPr algn="ctr"/>
            <a:r>
              <a:rPr lang="en-US" dirty="0"/>
              <a:t>CH 1+2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44208-C4BD-C689-70F2-F770A5AD457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6</a:t>
            </a:fld>
            <a:endParaRPr lang="en-US"/>
          </a:p>
        </p:txBody>
      </p:sp>
      <p:pic>
        <p:nvPicPr>
          <p:cNvPr id="11" name="Content Placeholder 18" descr="an image showing the new DUT stand">
            <a:extLst>
              <a:ext uri="{FF2B5EF4-FFF2-40B4-BE49-F238E27FC236}">
                <a16:creationId xmlns:a16="http://schemas.microsoft.com/office/drawing/2014/main" id="{4DA77C75-5BA7-36DD-EAA6-2DD6F308D6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711" r="34752"/>
          <a:stretch>
            <a:fillRect/>
          </a:stretch>
        </p:blipFill>
        <p:spPr>
          <a:xfrm>
            <a:off x="8036669" y="2926911"/>
            <a:ext cx="1867437" cy="3680870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D03231-91DC-1696-55E0-0F9E5691D950}"/>
              </a:ext>
            </a:extLst>
          </p:cNvPr>
          <p:cNvSpPr txBox="1">
            <a:spLocks/>
          </p:cNvSpPr>
          <p:nvPr/>
        </p:nvSpPr>
        <p:spPr>
          <a:xfrm>
            <a:off x="7023745" y="2239812"/>
            <a:ext cx="3887257" cy="1398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Smaller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.5” movement in two axes</a:t>
            </a:r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B0AFD6C-25B3-59BD-B02C-366B73D363B9}"/>
              </a:ext>
            </a:extLst>
          </p:cNvPr>
          <p:cNvSpPr txBox="1">
            <a:spLocks/>
          </p:cNvSpPr>
          <p:nvPr/>
        </p:nvSpPr>
        <p:spPr>
          <a:xfrm>
            <a:off x="7023745" y="1666621"/>
            <a:ext cx="3887257" cy="382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DUT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4485B-4A1A-12A5-B5C9-F0BF6434CD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81" t="-766" r="1984" b="5463"/>
          <a:stretch>
            <a:fillRect/>
          </a:stretch>
        </p:blipFill>
        <p:spPr>
          <a:xfrm>
            <a:off x="983688" y="3638549"/>
            <a:ext cx="4272540" cy="2969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137D3-003A-0A7E-E86C-F70F18308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3457575"/>
            <a:ext cx="26384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1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3F6716C-C390-9E5E-D8B4-184B25EA9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Finalized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Ensures movement in three axes for DUT of different sizes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D8DD9-0AF2-7372-7A14-F0136A82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 Design</a:t>
            </a:r>
          </a:p>
        </p:txBody>
      </p:sp>
      <p:pic>
        <p:nvPicPr>
          <p:cNvPr id="21" name="Picture Placeholder 20" descr="A top view of the correlator">
            <a:extLst>
              <a:ext uri="{FF2B5EF4-FFF2-40B4-BE49-F238E27FC236}">
                <a16:creationId xmlns:a16="http://schemas.microsoft.com/office/drawing/2014/main" id="{6EC06929-55B2-A797-3E55-448E04D1B6F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6167" r="6167"/>
          <a:stretch/>
        </p:blipFill>
        <p:spPr>
          <a:prstGeom prst="rect">
            <a:avLst/>
          </a:prstGeom>
        </p:spPr>
      </p:pic>
      <p:pic>
        <p:nvPicPr>
          <p:cNvPr id="20" name="Content Placeholder 5" descr="A view of the enitre correaltor&#10;">
            <a:extLst>
              <a:ext uri="{FF2B5EF4-FFF2-40B4-BE49-F238E27FC236}">
                <a16:creationId xmlns:a16="http://schemas.microsoft.com/office/drawing/2014/main" id="{45C09C0B-7952-2E05-074E-E741241DA46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l="6167" r="6167"/>
          <a:stretch/>
        </p:blipFill>
        <p:spPr/>
      </p:pic>
      <p:pic>
        <p:nvPicPr>
          <p:cNvPr id="22" name="Picture Placeholder 21" descr="An front view of the correltor&#10;">
            <a:extLst>
              <a:ext uri="{FF2B5EF4-FFF2-40B4-BE49-F238E27FC236}">
                <a16:creationId xmlns:a16="http://schemas.microsoft.com/office/drawing/2014/main" id="{8CDEC503-20C4-F0BF-32AF-E36E560FD75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l="6167" r="6167"/>
          <a:stretch/>
        </p:blipFill>
        <p:spPr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0087A-B84C-F2AA-22BF-C315C41DE6A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7</a:t>
            </a:fld>
            <a:endParaRPr lang="en-US"/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75DD3C49-2156-2F89-F84B-63F2161B8BD1}"/>
              </a:ext>
            </a:extLst>
          </p:cNvPr>
          <p:cNvSpPr/>
          <p:nvPr/>
        </p:nvSpPr>
        <p:spPr>
          <a:xfrm rot="10800000" flipV="1">
            <a:off x="482542" y="5018484"/>
            <a:ext cx="924560" cy="364614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2.5”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CC814221-1450-5752-AF90-CC95A3137CAC}"/>
              </a:ext>
            </a:extLst>
          </p:cNvPr>
          <p:cNvSpPr/>
          <p:nvPr/>
        </p:nvSpPr>
        <p:spPr>
          <a:xfrm rot="5400000" flipV="1">
            <a:off x="1475441" y="4952588"/>
            <a:ext cx="924560" cy="364614"/>
          </a:xfrm>
          <a:prstGeom prst="leftRightArrow">
            <a:avLst/>
          </a:prstGeom>
          <a:solidFill>
            <a:schemeClr val="accent1">
              <a:lumMod val="75000"/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/>
              <a:t>.5”</a:t>
            </a:r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0D37A0CD-3A25-1F76-D64C-CB28F2EF8747}"/>
              </a:ext>
            </a:extLst>
          </p:cNvPr>
          <p:cNvSpPr/>
          <p:nvPr/>
        </p:nvSpPr>
        <p:spPr>
          <a:xfrm rot="10800000" flipV="1">
            <a:off x="2439810" y="5018484"/>
            <a:ext cx="924560" cy="364614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2.5”</a:t>
            </a:r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10C44CA5-C127-62CE-A274-75E184AE5AE3}"/>
              </a:ext>
            </a:extLst>
          </p:cNvPr>
          <p:cNvSpPr/>
          <p:nvPr/>
        </p:nvSpPr>
        <p:spPr>
          <a:xfrm rot="5400000" flipV="1">
            <a:off x="9791999" y="4373897"/>
            <a:ext cx="924560" cy="364614"/>
          </a:xfrm>
          <a:prstGeom prst="leftRightArrow">
            <a:avLst/>
          </a:prstGeom>
          <a:solidFill>
            <a:schemeClr val="accent1">
              <a:lumMod val="75000"/>
              <a:alpha val="5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/>
              <a:t>.5”</a:t>
            </a:r>
          </a:p>
        </p:txBody>
      </p:sp>
    </p:spTree>
    <p:extLst>
      <p:ext uri="{BB962C8B-B14F-4D97-AF65-F5344CB8AC3E}">
        <p14:creationId xmlns:p14="http://schemas.microsoft.com/office/powerpoint/2010/main" val="42311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top view of the assembled correlator">
            <a:extLst>
              <a:ext uri="{FF2B5EF4-FFF2-40B4-BE49-F238E27FC236}">
                <a16:creationId xmlns:a16="http://schemas.microsoft.com/office/drawing/2014/main" id="{244E7CFD-7976-0A04-398D-B22188081D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2042" b="24841"/>
          <a:stretch>
            <a:fillRect/>
          </a:stretch>
        </p:blipFill>
        <p:spPr>
          <a:xfrm>
            <a:off x="2342758" y="1314818"/>
            <a:ext cx="7506483" cy="355339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27C17-0619-4883-35A0-6E448B8DD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Parts ordered, delivered, and assembled without incident or delay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S-parameters measured to help calibrate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279D8-44C0-0915-0C12-F7EF61787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Assembled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73D7C-9D63-4812-DA7D-31B98DE4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6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54ADC-1A1A-9AA8-4C56-324A2DF603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S-parameters – find the gain of both channels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Continuous Wave (CW) – precisely find gain vs frequency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Noise Diode (ND) – send a noisy signal with known NT through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DUT – Measure the DUT to extract noise parameters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AFED1-D9E1-3F68-8ED9-80877C27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87C96-EC7A-07E0-950D-3BBD85BF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3303F2BA-600B-5843-8B6D-570DF29D13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66330"/>
      </p:ext>
    </p:extLst>
  </p:cSld>
  <p:clrMapOvr>
    <a:masterClrMapping/>
  </p:clrMapOvr>
</p:sld>
</file>

<file path=ppt/theme/theme1.xml><?xml version="1.0" encoding="utf-8"?>
<a:theme xmlns:a="http://schemas.openxmlformats.org/drawingml/2006/main" name="nist_template-2022-june_508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28BD8301-4474-134C-AAC7-FCD69C20A5D1}" vid="{18F9D09E-F9D5-E041-B6A8-C900560121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nist_template-2022-june_508</Template>
  <TotalTime>26203</TotalTime>
  <Words>723</Words>
  <Application>Microsoft Macintosh PowerPoint</Application>
  <PresentationFormat>Widescreen</PresentationFormat>
  <Paragraphs>161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Cambria Math</vt:lpstr>
      <vt:lpstr>Wingdings</vt:lpstr>
      <vt:lpstr>nist_template-2022-june_508</vt:lpstr>
      <vt:lpstr>An Improved Correlation Instrument for Measurements of Noise in Amplifiers and Transistors</vt:lpstr>
      <vt:lpstr>What are we measuring?</vt:lpstr>
      <vt:lpstr>Source-Pull Method</vt:lpstr>
      <vt:lpstr>Correlator Method</vt:lpstr>
      <vt:lpstr>Correlator Method - Components</vt:lpstr>
      <vt:lpstr>Redesigned Structures</vt:lpstr>
      <vt:lpstr>CAD Design</vt:lpstr>
      <vt:lpstr>Assembled Device</vt:lpstr>
      <vt:lpstr>Measurement Steps</vt:lpstr>
      <vt:lpstr>CW Tone Processing</vt:lpstr>
      <vt:lpstr>ND Data Processing</vt:lpstr>
      <vt:lpstr>Calibration Comparison</vt:lpstr>
      <vt:lpstr>Conclusion</vt:lpstr>
      <vt:lpstr>Thank You</vt:lpstr>
      <vt:lpstr>PowerPoint Presentation</vt:lpstr>
      <vt:lpstr>Noise Figure &amp; Noise Temp</vt:lpstr>
      <vt:lpstr>CW Calibration</vt:lpstr>
      <vt:lpstr>Noise Signal Calibration</vt:lpstr>
      <vt:lpstr>Phase Comparison</vt:lpstr>
      <vt:lpstr>Components</vt:lpstr>
      <vt:lpstr>Device Under Test (DUT)</vt:lpstr>
      <vt:lpstr>Circulator</vt:lpstr>
      <vt:lpstr>Isolator</vt:lpstr>
      <vt:lpstr>Low Noise Amplifier</vt:lpstr>
      <vt:lpstr>Attenuator</vt:lpstr>
      <vt:lpstr>Band Pass Filter</vt:lpstr>
      <vt:lpstr>Medium Power Amplifier</vt:lpstr>
      <vt:lpstr>Low Pass Filter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Fox, Andrew P. (Assoc)</dc:creator>
  <cp:lastModifiedBy>Fox, Andrew P. (Assoc)</cp:lastModifiedBy>
  <cp:revision>3</cp:revision>
  <dcterms:created xsi:type="dcterms:W3CDTF">2025-07-08T16:56:46Z</dcterms:created>
  <dcterms:modified xsi:type="dcterms:W3CDTF">2025-07-30T20:20:58Z</dcterms:modified>
</cp:coreProperties>
</file>